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6" r:id="rId15"/>
    <p:sldId id="267" r:id="rId16"/>
    <p:sldId id="268" r:id="rId17"/>
    <p:sldId id="269" r:id="rId18"/>
    <p:sldId id="270" r:id="rId19"/>
    <p:sldId id="271" r:id="rId20"/>
    <p:sldId id="272" r:id="rId21"/>
    <p:sldId id="273" r:id="rId22"/>
    <p:sldId id="277" r:id="rId23"/>
    <p:sldId id="278" r:id="rId24"/>
    <p:sldId id="279" r:id="rId25"/>
    <p:sldId id="280" r:id="rId26"/>
    <p:sldId id="287" r:id="rId27"/>
    <p:sldId id="293" r:id="rId28"/>
    <p:sldId id="294"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2363" autoAdjust="0"/>
  </p:normalViewPr>
  <p:slideViewPr>
    <p:cSldViewPr snapToGrid="0" showGuides="1">
      <p:cViewPr>
        <p:scale>
          <a:sx n="61" d="100"/>
          <a:sy n="61" d="100"/>
        </p:scale>
        <p:origin x="808" y="28"/>
      </p:cViewPr>
      <p:guideLst/>
    </p:cSldViewPr>
  </p:slideViewPr>
  <p:outlineViewPr>
    <p:cViewPr>
      <p:scale>
        <a:sx n="33" d="100"/>
        <a:sy n="33" d="100"/>
      </p:scale>
      <p:origin x="0" y="-13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ta, Disha Kalpeshbhai" userId="4ab1974b-9a2a-4358-a726-4aac698f6a92" providerId="ADAL" clId="{95563D5E-FB84-4F2C-BFE4-6108B0FF2571}"/>
    <pc:docChg chg="undo custSel addSld delSld modSld">
      <pc:chgData name="Mehta, Disha Kalpeshbhai" userId="4ab1974b-9a2a-4358-a726-4aac698f6a92" providerId="ADAL" clId="{95563D5E-FB84-4F2C-BFE4-6108B0FF2571}" dt="2022-07-27T22:08:29.220" v="179" actId="20577"/>
      <pc:docMkLst>
        <pc:docMk/>
      </pc:docMkLst>
      <pc:sldChg chg="modSp mod">
        <pc:chgData name="Mehta, Disha Kalpeshbhai" userId="4ab1974b-9a2a-4358-a726-4aac698f6a92" providerId="ADAL" clId="{95563D5E-FB84-4F2C-BFE4-6108B0FF2571}" dt="2022-07-27T20:58:07.218" v="38" actId="20577"/>
        <pc:sldMkLst>
          <pc:docMk/>
          <pc:sldMk cId="2366164148" sldId="260"/>
        </pc:sldMkLst>
        <pc:spChg chg="mod">
          <ac:chgData name="Mehta, Disha Kalpeshbhai" userId="4ab1974b-9a2a-4358-a726-4aac698f6a92" providerId="ADAL" clId="{95563D5E-FB84-4F2C-BFE4-6108B0FF2571}" dt="2022-07-27T20:58:07.218" v="38" actId="20577"/>
          <ac:spMkLst>
            <pc:docMk/>
            <pc:sldMk cId="2366164148" sldId="260"/>
            <ac:spMk id="6" creationId="{C9DEF5E1-7B70-49F1-A390-E20B03C75D43}"/>
          </ac:spMkLst>
        </pc:spChg>
      </pc:sldChg>
      <pc:sldChg chg="del">
        <pc:chgData name="Mehta, Disha Kalpeshbhai" userId="4ab1974b-9a2a-4358-a726-4aac698f6a92" providerId="ADAL" clId="{95563D5E-FB84-4F2C-BFE4-6108B0FF2571}" dt="2022-07-27T21:12:37.202" v="39" actId="47"/>
        <pc:sldMkLst>
          <pc:docMk/>
          <pc:sldMk cId="1904886809" sldId="265"/>
        </pc:sldMkLst>
      </pc:sldChg>
      <pc:sldChg chg="modSp mod">
        <pc:chgData name="Mehta, Disha Kalpeshbhai" userId="4ab1974b-9a2a-4358-a726-4aac698f6a92" providerId="ADAL" clId="{95563D5E-FB84-4F2C-BFE4-6108B0FF2571}" dt="2022-07-27T21:13:49.667" v="52" actId="20577"/>
        <pc:sldMkLst>
          <pc:docMk/>
          <pc:sldMk cId="723918447" sldId="266"/>
        </pc:sldMkLst>
        <pc:spChg chg="mod">
          <ac:chgData name="Mehta, Disha Kalpeshbhai" userId="4ab1974b-9a2a-4358-a726-4aac698f6a92" providerId="ADAL" clId="{95563D5E-FB84-4F2C-BFE4-6108B0FF2571}" dt="2022-07-27T21:13:49.667" v="52" actId="20577"/>
          <ac:spMkLst>
            <pc:docMk/>
            <pc:sldMk cId="723918447" sldId="266"/>
            <ac:spMk id="6" creationId="{8D534E7D-0F32-46B0-B3AF-9411781FB1E5}"/>
          </ac:spMkLst>
        </pc:spChg>
      </pc:sldChg>
      <pc:sldChg chg="add del">
        <pc:chgData name="Mehta, Disha Kalpeshbhai" userId="4ab1974b-9a2a-4358-a726-4aac698f6a92" providerId="ADAL" clId="{95563D5E-FB84-4F2C-BFE4-6108B0FF2571}" dt="2022-07-27T21:19:03.475" v="54" actId="47"/>
        <pc:sldMkLst>
          <pc:docMk/>
          <pc:sldMk cId="3016256863" sldId="267"/>
        </pc:sldMkLst>
      </pc:sldChg>
      <pc:sldChg chg="modSp mod">
        <pc:chgData name="Mehta, Disha Kalpeshbhai" userId="4ab1974b-9a2a-4358-a726-4aac698f6a92" providerId="ADAL" clId="{95563D5E-FB84-4F2C-BFE4-6108B0FF2571}" dt="2022-07-27T21:20:27.992" v="57" actId="20577"/>
        <pc:sldMkLst>
          <pc:docMk/>
          <pc:sldMk cId="2057379481" sldId="272"/>
        </pc:sldMkLst>
        <pc:spChg chg="mod">
          <ac:chgData name="Mehta, Disha Kalpeshbhai" userId="4ab1974b-9a2a-4358-a726-4aac698f6a92" providerId="ADAL" clId="{95563D5E-FB84-4F2C-BFE4-6108B0FF2571}" dt="2022-07-27T21:20:27.992" v="57" actId="20577"/>
          <ac:spMkLst>
            <pc:docMk/>
            <pc:sldMk cId="2057379481" sldId="272"/>
            <ac:spMk id="7" creationId="{DF03A5F1-F6FA-4C29-9734-CA5DF133F90A}"/>
          </ac:spMkLst>
        </pc:spChg>
      </pc:sldChg>
      <pc:sldChg chg="addSp delSp modSp del mod modShow chgLayout">
        <pc:chgData name="Mehta, Disha Kalpeshbhai" userId="4ab1974b-9a2a-4358-a726-4aac698f6a92" providerId="ADAL" clId="{95563D5E-FB84-4F2C-BFE4-6108B0FF2571}" dt="2022-07-27T21:22:42.917" v="61" actId="47"/>
        <pc:sldMkLst>
          <pc:docMk/>
          <pc:sldMk cId="3913876310" sldId="274"/>
        </pc:sldMkLst>
        <pc:spChg chg="add del mod">
          <ac:chgData name="Mehta, Disha Kalpeshbhai" userId="4ab1974b-9a2a-4358-a726-4aac698f6a92" providerId="ADAL" clId="{95563D5E-FB84-4F2C-BFE4-6108B0FF2571}" dt="2022-07-27T21:22:17.381" v="59" actId="6264"/>
          <ac:spMkLst>
            <pc:docMk/>
            <pc:sldMk cId="3913876310" sldId="274"/>
            <ac:spMk id="2" creationId="{9482AE60-7767-47ED-A96F-04434F333128}"/>
          </ac:spMkLst>
        </pc:spChg>
        <pc:spChg chg="mod ord">
          <ac:chgData name="Mehta, Disha Kalpeshbhai" userId="4ab1974b-9a2a-4358-a726-4aac698f6a92" providerId="ADAL" clId="{95563D5E-FB84-4F2C-BFE4-6108B0FF2571}" dt="2022-07-27T21:22:17.381" v="59" actId="6264"/>
          <ac:spMkLst>
            <pc:docMk/>
            <pc:sldMk cId="3913876310" sldId="274"/>
            <ac:spMk id="3" creationId="{44E0BC01-D9E4-457F-A2C9-44853D2DCD94}"/>
          </ac:spMkLst>
        </pc:spChg>
        <pc:spChg chg="mod ord">
          <ac:chgData name="Mehta, Disha Kalpeshbhai" userId="4ab1974b-9a2a-4358-a726-4aac698f6a92" providerId="ADAL" clId="{95563D5E-FB84-4F2C-BFE4-6108B0FF2571}" dt="2022-07-27T21:22:17.381" v="59" actId="6264"/>
          <ac:spMkLst>
            <pc:docMk/>
            <pc:sldMk cId="3913876310" sldId="274"/>
            <ac:spMk id="4" creationId="{30B9FAA7-DC43-4DC0-811F-B082487DC436}"/>
          </ac:spMkLst>
        </pc:spChg>
        <pc:spChg chg="add del mod">
          <ac:chgData name="Mehta, Disha Kalpeshbhai" userId="4ab1974b-9a2a-4358-a726-4aac698f6a92" providerId="ADAL" clId="{95563D5E-FB84-4F2C-BFE4-6108B0FF2571}" dt="2022-07-27T21:22:17.381" v="59" actId="6264"/>
          <ac:spMkLst>
            <pc:docMk/>
            <pc:sldMk cId="3913876310" sldId="274"/>
            <ac:spMk id="5" creationId="{F3FB3B83-F011-483E-A0B6-9F2BFEE943A6}"/>
          </ac:spMkLst>
        </pc:spChg>
        <pc:spChg chg="add mod ord">
          <ac:chgData name="Mehta, Disha Kalpeshbhai" userId="4ab1974b-9a2a-4358-a726-4aac698f6a92" providerId="ADAL" clId="{95563D5E-FB84-4F2C-BFE4-6108B0FF2571}" dt="2022-07-27T21:22:17.381" v="59" actId="6264"/>
          <ac:spMkLst>
            <pc:docMk/>
            <pc:sldMk cId="3913876310" sldId="274"/>
            <ac:spMk id="9" creationId="{343B8D64-9D06-4B56-8267-A3E5F4BC9F86}"/>
          </ac:spMkLst>
        </pc:spChg>
        <pc:spChg chg="add mod ord">
          <ac:chgData name="Mehta, Disha Kalpeshbhai" userId="4ab1974b-9a2a-4358-a726-4aac698f6a92" providerId="ADAL" clId="{95563D5E-FB84-4F2C-BFE4-6108B0FF2571}" dt="2022-07-27T21:22:17.381" v="59" actId="6264"/>
          <ac:spMkLst>
            <pc:docMk/>
            <pc:sldMk cId="3913876310" sldId="274"/>
            <ac:spMk id="10" creationId="{B1D13503-4458-40FD-A0F7-4C7296373F62}"/>
          </ac:spMkLst>
        </pc:spChg>
      </pc:sldChg>
      <pc:sldChg chg="del">
        <pc:chgData name="Mehta, Disha Kalpeshbhai" userId="4ab1974b-9a2a-4358-a726-4aac698f6a92" providerId="ADAL" clId="{95563D5E-FB84-4F2C-BFE4-6108B0FF2571}" dt="2022-07-27T21:22:42.917" v="61" actId="47"/>
        <pc:sldMkLst>
          <pc:docMk/>
          <pc:sldMk cId="1258170377" sldId="275"/>
        </pc:sldMkLst>
      </pc:sldChg>
      <pc:sldChg chg="del">
        <pc:chgData name="Mehta, Disha Kalpeshbhai" userId="4ab1974b-9a2a-4358-a726-4aac698f6a92" providerId="ADAL" clId="{95563D5E-FB84-4F2C-BFE4-6108B0FF2571}" dt="2022-07-27T21:22:42.917" v="61" actId="47"/>
        <pc:sldMkLst>
          <pc:docMk/>
          <pc:sldMk cId="1077773564" sldId="276"/>
        </pc:sldMkLst>
      </pc:sldChg>
      <pc:sldChg chg="modSp mod">
        <pc:chgData name="Mehta, Disha Kalpeshbhai" userId="4ab1974b-9a2a-4358-a726-4aac698f6a92" providerId="ADAL" clId="{95563D5E-FB84-4F2C-BFE4-6108B0FF2571}" dt="2022-07-27T21:30:27.647" v="89" actId="20577"/>
        <pc:sldMkLst>
          <pc:docMk/>
          <pc:sldMk cId="4164648685" sldId="277"/>
        </pc:sldMkLst>
        <pc:spChg chg="mod">
          <ac:chgData name="Mehta, Disha Kalpeshbhai" userId="4ab1974b-9a2a-4358-a726-4aac698f6a92" providerId="ADAL" clId="{95563D5E-FB84-4F2C-BFE4-6108B0FF2571}" dt="2022-07-27T21:30:27.647" v="89" actId="20577"/>
          <ac:spMkLst>
            <pc:docMk/>
            <pc:sldMk cId="4164648685" sldId="277"/>
            <ac:spMk id="7" creationId="{18A4F3EF-BDF7-44B2-8663-A39FAF84A855}"/>
          </ac:spMkLst>
        </pc:spChg>
      </pc:sldChg>
      <pc:sldChg chg="del">
        <pc:chgData name="Mehta, Disha Kalpeshbhai" userId="4ab1974b-9a2a-4358-a726-4aac698f6a92" providerId="ADAL" clId="{95563D5E-FB84-4F2C-BFE4-6108B0FF2571}" dt="2022-07-27T21:49:17.781" v="90" actId="47"/>
        <pc:sldMkLst>
          <pc:docMk/>
          <pc:sldMk cId="3065494522" sldId="281"/>
        </pc:sldMkLst>
      </pc:sldChg>
      <pc:sldChg chg="del">
        <pc:chgData name="Mehta, Disha Kalpeshbhai" userId="4ab1974b-9a2a-4358-a726-4aac698f6a92" providerId="ADAL" clId="{95563D5E-FB84-4F2C-BFE4-6108B0FF2571}" dt="2022-07-27T21:49:20.432" v="91" actId="47"/>
        <pc:sldMkLst>
          <pc:docMk/>
          <pc:sldMk cId="3012145414" sldId="282"/>
        </pc:sldMkLst>
      </pc:sldChg>
      <pc:sldChg chg="del">
        <pc:chgData name="Mehta, Disha Kalpeshbhai" userId="4ab1974b-9a2a-4358-a726-4aac698f6a92" providerId="ADAL" clId="{95563D5E-FB84-4F2C-BFE4-6108B0FF2571}" dt="2022-07-27T22:00:39.362" v="92" actId="47"/>
        <pc:sldMkLst>
          <pc:docMk/>
          <pc:sldMk cId="1345044967" sldId="283"/>
        </pc:sldMkLst>
      </pc:sldChg>
      <pc:sldChg chg="del">
        <pc:chgData name="Mehta, Disha Kalpeshbhai" userId="4ab1974b-9a2a-4358-a726-4aac698f6a92" providerId="ADAL" clId="{95563D5E-FB84-4F2C-BFE4-6108B0FF2571}" dt="2022-07-27T22:01:30.134" v="93" actId="47"/>
        <pc:sldMkLst>
          <pc:docMk/>
          <pc:sldMk cId="4039881420" sldId="284"/>
        </pc:sldMkLst>
      </pc:sldChg>
      <pc:sldChg chg="del">
        <pc:chgData name="Mehta, Disha Kalpeshbhai" userId="4ab1974b-9a2a-4358-a726-4aac698f6a92" providerId="ADAL" clId="{95563D5E-FB84-4F2C-BFE4-6108B0FF2571}" dt="2022-07-27T22:01:38.216" v="94" actId="47"/>
        <pc:sldMkLst>
          <pc:docMk/>
          <pc:sldMk cId="470186144" sldId="285"/>
        </pc:sldMkLst>
      </pc:sldChg>
      <pc:sldChg chg="del">
        <pc:chgData name="Mehta, Disha Kalpeshbhai" userId="4ab1974b-9a2a-4358-a726-4aac698f6a92" providerId="ADAL" clId="{95563D5E-FB84-4F2C-BFE4-6108B0FF2571}" dt="2022-07-27T22:01:40.967" v="95" actId="47"/>
        <pc:sldMkLst>
          <pc:docMk/>
          <pc:sldMk cId="862316057" sldId="286"/>
        </pc:sldMkLst>
      </pc:sldChg>
      <pc:sldChg chg="delSp modSp mod">
        <pc:chgData name="Mehta, Disha Kalpeshbhai" userId="4ab1974b-9a2a-4358-a726-4aac698f6a92" providerId="ADAL" clId="{95563D5E-FB84-4F2C-BFE4-6108B0FF2571}" dt="2022-07-27T22:07:56.690" v="176" actId="20577"/>
        <pc:sldMkLst>
          <pc:docMk/>
          <pc:sldMk cId="3183968069" sldId="287"/>
        </pc:sldMkLst>
        <pc:spChg chg="mod">
          <ac:chgData name="Mehta, Disha Kalpeshbhai" userId="4ab1974b-9a2a-4358-a726-4aac698f6a92" providerId="ADAL" clId="{95563D5E-FB84-4F2C-BFE4-6108B0FF2571}" dt="2022-07-27T22:07:56.690" v="176" actId="20577"/>
          <ac:spMkLst>
            <pc:docMk/>
            <pc:sldMk cId="3183968069" sldId="287"/>
            <ac:spMk id="7" creationId="{22EE9DDC-A970-4E31-AAC3-5BB5BAA57983}"/>
          </ac:spMkLst>
        </pc:spChg>
        <pc:spChg chg="del mod ord">
          <ac:chgData name="Mehta, Disha Kalpeshbhai" userId="4ab1974b-9a2a-4358-a726-4aac698f6a92" providerId="ADAL" clId="{95563D5E-FB84-4F2C-BFE4-6108B0FF2571}" dt="2022-07-27T22:03:18.413" v="104" actId="478"/>
          <ac:spMkLst>
            <pc:docMk/>
            <pc:sldMk cId="3183968069" sldId="287"/>
            <ac:spMk id="9" creationId="{842283FA-1980-46C1-9F35-E021E1A9EE0E}"/>
          </ac:spMkLst>
        </pc:spChg>
      </pc:sldChg>
      <pc:sldChg chg="del">
        <pc:chgData name="Mehta, Disha Kalpeshbhai" userId="4ab1974b-9a2a-4358-a726-4aac698f6a92" providerId="ADAL" clId="{95563D5E-FB84-4F2C-BFE4-6108B0FF2571}" dt="2022-07-27T22:03:21.471" v="105" actId="47"/>
        <pc:sldMkLst>
          <pc:docMk/>
          <pc:sldMk cId="2031478898" sldId="288"/>
        </pc:sldMkLst>
      </pc:sldChg>
      <pc:sldChg chg="del">
        <pc:chgData name="Mehta, Disha Kalpeshbhai" userId="4ab1974b-9a2a-4358-a726-4aac698f6a92" providerId="ADAL" clId="{95563D5E-FB84-4F2C-BFE4-6108B0FF2571}" dt="2022-07-27T22:03:23.503" v="106" actId="47"/>
        <pc:sldMkLst>
          <pc:docMk/>
          <pc:sldMk cId="1830504226" sldId="289"/>
        </pc:sldMkLst>
      </pc:sldChg>
      <pc:sldChg chg="add del">
        <pc:chgData name="Mehta, Disha Kalpeshbhai" userId="4ab1974b-9a2a-4358-a726-4aac698f6a92" providerId="ADAL" clId="{95563D5E-FB84-4F2C-BFE4-6108B0FF2571}" dt="2022-07-27T22:03:32.649" v="109" actId="47"/>
        <pc:sldMkLst>
          <pc:docMk/>
          <pc:sldMk cId="1120574814" sldId="290"/>
        </pc:sldMkLst>
      </pc:sldChg>
      <pc:sldChg chg="del">
        <pc:chgData name="Mehta, Disha Kalpeshbhai" userId="4ab1974b-9a2a-4358-a726-4aac698f6a92" providerId="ADAL" clId="{95563D5E-FB84-4F2C-BFE4-6108B0FF2571}" dt="2022-07-27T22:07:59.179" v="177" actId="47"/>
        <pc:sldMkLst>
          <pc:docMk/>
          <pc:sldMk cId="1972354437" sldId="291"/>
        </pc:sldMkLst>
      </pc:sldChg>
      <pc:sldChg chg="del">
        <pc:chgData name="Mehta, Disha Kalpeshbhai" userId="4ab1974b-9a2a-4358-a726-4aac698f6a92" providerId="ADAL" clId="{95563D5E-FB84-4F2C-BFE4-6108B0FF2571}" dt="2022-07-27T22:08:00.080" v="178" actId="47"/>
        <pc:sldMkLst>
          <pc:docMk/>
          <pc:sldMk cId="294182702" sldId="292"/>
        </pc:sldMkLst>
      </pc:sldChg>
      <pc:sldChg chg="modSp mod">
        <pc:chgData name="Mehta, Disha Kalpeshbhai" userId="4ab1974b-9a2a-4358-a726-4aac698f6a92" providerId="ADAL" clId="{95563D5E-FB84-4F2C-BFE4-6108B0FF2571}" dt="2022-07-27T22:08:29.220" v="179" actId="20577"/>
        <pc:sldMkLst>
          <pc:docMk/>
          <pc:sldMk cId="3963102520" sldId="294"/>
        </pc:sldMkLst>
        <pc:spChg chg="mod">
          <ac:chgData name="Mehta, Disha Kalpeshbhai" userId="4ab1974b-9a2a-4358-a726-4aac698f6a92" providerId="ADAL" clId="{95563D5E-FB84-4F2C-BFE4-6108B0FF2571}" dt="2022-07-27T22:08:29.220" v="179" actId="20577"/>
          <ac:spMkLst>
            <pc:docMk/>
            <pc:sldMk cId="3963102520" sldId="294"/>
            <ac:spMk id="7" creationId="{80324959-0846-4BA1-B21C-9B4A580BE50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7/27/2022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latin typeface="Arial" pitchFamily="34" charset="0"/>
              </a:rPr>
              <a:t>Key message:</a:t>
            </a:r>
          </a:p>
          <a:p>
            <a:pPr eaLnBrk="1" hangingPunct="1"/>
            <a:r>
              <a:rPr lang="en-US" dirty="0">
                <a:latin typeface="Arial" pitchFamily="34" charset="0"/>
              </a:rPr>
              <a:t>Briefly review the module learning objectives with participants and ask if they have any questions.</a:t>
            </a:r>
          </a:p>
          <a:p>
            <a:pPr eaLnBrk="1" hangingPunct="1"/>
            <a:endParaRPr lang="en-US" b="1"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987430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conditions for unit testing.</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215108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branch coverage principle of test condition.</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151535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condition coverage principle of test condition.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857836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Focus: </a:t>
            </a:r>
            <a:r>
              <a:rPr lang="en-US" dirty="0">
                <a:latin typeface="Arial" pitchFamily="34" charset="0"/>
              </a:rPr>
              <a:t>Writing Test Conditions (cont.)</a:t>
            </a:r>
          </a:p>
          <a:p>
            <a:endParaRPr lang="en-US" dirty="0">
              <a:latin typeface="Arial" pitchFamily="34" charset="0"/>
            </a:endParaRPr>
          </a:p>
          <a:p>
            <a:r>
              <a:rPr lang="en-US" b="1" dirty="0">
                <a:latin typeface="Arial" pitchFamily="34" charset="0"/>
              </a:rPr>
              <a:t>Content: </a:t>
            </a:r>
            <a:r>
              <a:rPr lang="en-US" dirty="0">
                <a:latin typeface="Arial" pitchFamily="34" charset="0"/>
              </a:rPr>
              <a:t>NA</a:t>
            </a:r>
          </a:p>
          <a:p>
            <a:endParaRPr lang="en-US" dirty="0">
              <a:latin typeface="Arial" pitchFamily="34" charset="0"/>
            </a:endParaRPr>
          </a:p>
          <a:p>
            <a:r>
              <a:rPr lang="en-US" b="1" dirty="0">
                <a:latin typeface="Arial" pitchFamily="34" charset="0"/>
              </a:rPr>
              <a:t>Notes to Instructor:</a:t>
            </a:r>
          </a:p>
          <a:p>
            <a:r>
              <a:rPr lang="en-US" dirty="0">
                <a:latin typeface="Arial" pitchFamily="34" charset="0"/>
              </a:rPr>
              <a:t>Explain the loop coverage principle of test condition.</a:t>
            </a:r>
          </a:p>
          <a:p>
            <a:endParaRPr lang="en-US" dirty="0">
              <a:latin typeface="Arial" pitchFamily="34" charset="0"/>
            </a:endParaRPr>
          </a:p>
          <a:p>
            <a:r>
              <a:rPr lang="en-US" b="1" dirty="0">
                <a:latin typeface="Arial" pitchFamily="34" charset="0"/>
              </a:rPr>
              <a:t>Transition:</a:t>
            </a:r>
          </a:p>
          <a:p>
            <a:r>
              <a:rPr lang="en-US" dirty="0">
                <a:latin typeface="Arial" pitchFamily="34" charset="0"/>
              </a:rPr>
              <a:t>Let’s learn the interface, logic path and other types of principles of test conditions.</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175463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interface coverage, logic path coverage and other types of coverage principles of test condition.</a:t>
            </a:r>
          </a:p>
          <a:p>
            <a:endParaRPr lang="en-US" dirty="0">
              <a:latin typeface="Arial" pitchFamily="34" charset="0"/>
            </a:endParaRPr>
          </a:p>
          <a:p>
            <a:r>
              <a:rPr lang="en-US" b="1" dirty="0">
                <a:latin typeface="Arial" pitchFamily="34" charset="0"/>
              </a:rPr>
              <a:t>Transition:</a:t>
            </a:r>
          </a:p>
          <a:p>
            <a:r>
              <a:rPr lang="en-US" dirty="0">
                <a:latin typeface="Arial" pitchFamily="34" charset="0"/>
              </a:rPr>
              <a:t>Let’s learn about the </a:t>
            </a:r>
            <a:r>
              <a:rPr lang="en-US" dirty="0" err="1">
                <a:latin typeface="Arial" pitchFamily="34" charset="0"/>
              </a:rPr>
              <a:t>jUnit</a:t>
            </a:r>
            <a:r>
              <a:rPr lang="en-US" dirty="0">
                <a:latin typeface="Arial" pitchFamily="34" charset="0"/>
              </a:rPr>
              <a:t> as a testing tool.</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2227949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JUnit tool in detail.</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1700448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Writing tests with JUnit, allows you to spend less time debugging and provides assurance that the changes you made to your code will actually work. This confidence allows you to be more aggressive about refactoring code and adding new features</a:t>
            </a:r>
          </a:p>
          <a:p>
            <a:r>
              <a:rPr lang="en-US" dirty="0">
                <a:latin typeface="Arial" pitchFamily="34" charset="0"/>
              </a:rPr>
              <a:t>Testing isn’t fun if you have to manually compare the expected and actual result of tests, and it slows you down. JUnit tests can be run automatically and can check their own results. When you run tests, you get simple and immediate visual feedback as to whether the tests passed or failed. There's no need to manually comb through a report of test results. </a:t>
            </a:r>
          </a:p>
          <a:p>
            <a:r>
              <a:rPr lang="en-US" dirty="0">
                <a:latin typeface="Arial" pitchFamily="34" charset="0"/>
              </a:rPr>
              <a:t>Here are just a few reasons to use JUnit: </a:t>
            </a:r>
          </a:p>
          <a:p>
            <a:r>
              <a:rPr lang="en-US" dirty="0">
                <a:latin typeface="Arial" pitchFamily="34" charset="0"/>
              </a:rPr>
              <a:t>JUnit tests allow you to write code faster while increasing quality. </a:t>
            </a:r>
          </a:p>
          <a:p>
            <a:r>
              <a:rPr lang="en-US" dirty="0">
                <a:latin typeface="Arial" pitchFamily="34" charset="0"/>
              </a:rPr>
              <a:t>Yes, I know, it sounds counter-intuitive, but it's true! Writing tests with JUnit, allows you to spend less time debugging and provides assurance that the changes you made to your code will actually work. This confidence allows you to be more aggressive about refactoring code and adding new features.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67659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34" charset="0"/>
              </a:rPr>
              <a:t>Key message:</a:t>
            </a:r>
          </a:p>
          <a:p>
            <a:r>
              <a:rPr lang="en-US" dirty="0">
                <a:latin typeface="Arial" pitchFamily="34" charset="0"/>
              </a:rPr>
              <a:t>Here are some tips for creating test cases.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378010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Explain the two samples in detail.</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261609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Some commonly used Assert Methods are:</a:t>
            </a:r>
          </a:p>
          <a:p>
            <a:r>
              <a:rPr lang="en-US" dirty="0" err="1">
                <a:latin typeface="Arial" pitchFamily="34" charset="0"/>
              </a:rPr>
              <a:t>assertTrue</a:t>
            </a:r>
            <a:r>
              <a:rPr lang="en-US" dirty="0">
                <a:latin typeface="Arial" pitchFamily="34" charset="0"/>
              </a:rPr>
              <a:t>(</a:t>
            </a:r>
            <a:r>
              <a:rPr lang="en-US" dirty="0" err="1">
                <a:latin typeface="Arial" pitchFamily="34" charset="0"/>
              </a:rPr>
              <a:t>boolean</a:t>
            </a:r>
            <a:r>
              <a:rPr lang="en-US" dirty="0">
                <a:latin typeface="Arial" pitchFamily="34" charset="0"/>
              </a:rPr>
              <a:t>)</a:t>
            </a:r>
          </a:p>
          <a:p>
            <a:pPr lvl="1"/>
            <a:r>
              <a:rPr lang="en-US" dirty="0">
                <a:latin typeface="Arial" pitchFamily="34" charset="0"/>
              </a:rPr>
              <a:t>You can supply any </a:t>
            </a:r>
            <a:r>
              <a:rPr lang="en-US" dirty="0" err="1">
                <a:latin typeface="Arial" pitchFamily="34" charset="0"/>
              </a:rPr>
              <a:t>boolean</a:t>
            </a:r>
            <a:r>
              <a:rPr lang="en-US" dirty="0">
                <a:latin typeface="Arial" pitchFamily="34" charset="0"/>
              </a:rPr>
              <a:t> expression to this method</a:t>
            </a:r>
          </a:p>
          <a:p>
            <a:pPr lvl="1"/>
            <a:r>
              <a:rPr lang="en-US" dirty="0">
                <a:latin typeface="Arial" pitchFamily="34" charset="0"/>
              </a:rPr>
              <a:t>As long as the </a:t>
            </a:r>
            <a:r>
              <a:rPr lang="en-US" dirty="0" err="1">
                <a:latin typeface="Arial" pitchFamily="34" charset="0"/>
              </a:rPr>
              <a:t>boolean</a:t>
            </a:r>
            <a:r>
              <a:rPr lang="en-US" dirty="0">
                <a:latin typeface="Arial" pitchFamily="34" charset="0"/>
              </a:rPr>
              <a:t> expression is evaluated as true, the method reports success</a:t>
            </a:r>
          </a:p>
          <a:p>
            <a:pPr lvl="1"/>
            <a:r>
              <a:rPr lang="en-US" dirty="0">
                <a:latin typeface="Arial" pitchFamily="34" charset="0"/>
              </a:rPr>
              <a:t>If the condition you want to check is evaluated as false, simply prepend the "!" negation operator to your parenthesized expression</a:t>
            </a:r>
          </a:p>
          <a:p>
            <a:r>
              <a:rPr lang="en-US" dirty="0" err="1">
                <a:latin typeface="Arial" pitchFamily="34" charset="0"/>
              </a:rPr>
              <a:t>assertTrue</a:t>
            </a:r>
            <a:r>
              <a:rPr lang="en-US" dirty="0">
                <a:latin typeface="Arial" pitchFamily="34" charset="0"/>
              </a:rPr>
              <a:t>(String, </a:t>
            </a:r>
            <a:r>
              <a:rPr lang="en-US" dirty="0" err="1">
                <a:latin typeface="Arial" pitchFamily="34" charset="0"/>
              </a:rPr>
              <a:t>boolean</a:t>
            </a:r>
            <a:r>
              <a:rPr lang="en-US" dirty="0">
                <a:latin typeface="Arial" pitchFamily="34" charset="0"/>
              </a:rPr>
              <a:t>)</a:t>
            </a:r>
          </a:p>
          <a:p>
            <a:pPr lvl="1"/>
            <a:r>
              <a:rPr lang="en-US" dirty="0">
                <a:latin typeface="Arial" pitchFamily="34" charset="0"/>
              </a:rPr>
              <a:t>Same as the first form of </a:t>
            </a:r>
            <a:r>
              <a:rPr lang="en-US" dirty="0" err="1">
                <a:latin typeface="Arial" pitchFamily="34" charset="0"/>
              </a:rPr>
              <a:t>assertTrue</a:t>
            </a:r>
            <a:r>
              <a:rPr lang="en-US" dirty="0">
                <a:latin typeface="Arial" pitchFamily="34" charset="0"/>
              </a:rPr>
              <a:t>, except that the supplied String is printed if the assertion fails</a:t>
            </a:r>
          </a:p>
          <a:p>
            <a:pPr lvl="1"/>
            <a:r>
              <a:rPr lang="en-US" dirty="0">
                <a:latin typeface="Arial" pitchFamily="34" charset="0"/>
              </a:rPr>
              <a:t>Most methods have a version of this form with a message string</a:t>
            </a:r>
          </a:p>
          <a:p>
            <a:r>
              <a:rPr lang="en-US" dirty="0" err="1">
                <a:latin typeface="Arial" pitchFamily="34" charset="0"/>
              </a:rPr>
              <a:t>assertEquals</a:t>
            </a:r>
            <a:r>
              <a:rPr lang="en-US" dirty="0">
                <a:latin typeface="Arial" pitchFamily="34" charset="0"/>
              </a:rPr>
              <a:t>(Object, Object)</a:t>
            </a:r>
          </a:p>
          <a:p>
            <a:pPr lvl="1"/>
            <a:r>
              <a:rPr lang="en-US" dirty="0">
                <a:latin typeface="Arial" pitchFamily="34" charset="0"/>
              </a:rPr>
              <a:t>Compares the two objects you pass in using the equals( ) method</a:t>
            </a:r>
          </a:p>
          <a:p>
            <a:r>
              <a:rPr lang="en-US" dirty="0" err="1">
                <a:latin typeface="Arial" pitchFamily="34" charset="0"/>
              </a:rPr>
              <a:t>assertNull</a:t>
            </a:r>
            <a:r>
              <a:rPr lang="en-US" dirty="0">
                <a:latin typeface="Arial" pitchFamily="34" charset="0"/>
              </a:rPr>
              <a:t>(Object)</a:t>
            </a:r>
          </a:p>
          <a:p>
            <a:pPr lvl="1"/>
            <a:r>
              <a:rPr lang="en-US" dirty="0">
                <a:latin typeface="Arial" pitchFamily="34" charset="0"/>
              </a:rPr>
              <a:t>Succeeds if the Object reference passed in is null. There is also an </a:t>
            </a:r>
            <a:r>
              <a:rPr lang="en-US" dirty="0" err="1">
                <a:latin typeface="Arial" pitchFamily="34" charset="0"/>
              </a:rPr>
              <a:t>assertNotNull</a:t>
            </a:r>
            <a:r>
              <a:rPr lang="en-US" dirty="0">
                <a:latin typeface="Arial" pitchFamily="34" charset="0"/>
              </a:rPr>
              <a:t> method</a:t>
            </a:r>
          </a:p>
          <a:p>
            <a:r>
              <a:rPr lang="en-US" dirty="0">
                <a:latin typeface="Arial" pitchFamily="34" charset="0"/>
              </a:rPr>
              <a:t>fail(String)</a:t>
            </a:r>
          </a:p>
          <a:p>
            <a:pPr lvl="1"/>
            <a:r>
              <a:rPr lang="en-US" dirty="0">
                <a:latin typeface="Arial" pitchFamily="34" charset="0"/>
              </a:rPr>
              <a:t>Causes the test to fail, printing out the supplied String</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402572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In the real world, unit tests are also known as component test. </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2760765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above sample and the short JUnit test that does the same function as the code on top in detail.</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2568436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Use working source code from the path sef.module18.sample.MyCalculator.java to see its working.</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2081412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defRPr/>
            </a:pPr>
            <a:r>
              <a:rPr lang="en-US" b="1" dirty="0"/>
              <a:t>Key Message(s):</a:t>
            </a:r>
            <a:endParaRPr lang="en-US" dirty="0"/>
          </a:p>
          <a:p>
            <a:pPr marL="457200" indent="-457200" eaLnBrk="1" hangingPunct="1">
              <a:lnSpc>
                <a:spcPct val="90000"/>
              </a:lnSpc>
              <a:buFontTx/>
              <a:buAutoNum type="arabicParenR"/>
              <a:defRPr/>
            </a:pPr>
            <a:r>
              <a:rPr lang="en-US" sz="1800" dirty="0"/>
              <a:t>Open your SEF workspace in Eclipse.</a:t>
            </a:r>
          </a:p>
          <a:p>
            <a:pPr marL="457200" indent="-457200" eaLnBrk="1" hangingPunct="1">
              <a:lnSpc>
                <a:spcPct val="90000"/>
              </a:lnSpc>
              <a:buFontTx/>
              <a:buAutoNum type="arabicParenR"/>
              <a:defRPr/>
            </a:pPr>
            <a:r>
              <a:rPr lang="en-US" sz="1800" dirty="0"/>
              <a:t>In the package explorer, navigate to the following package </a:t>
            </a:r>
            <a:r>
              <a:rPr lang="en-US" sz="1800" b="1" dirty="0"/>
              <a:t>sef.module17.activity.</a:t>
            </a:r>
          </a:p>
          <a:p>
            <a:pPr marL="457200" indent="-457200" eaLnBrk="1" hangingPunct="1">
              <a:lnSpc>
                <a:spcPct val="90000"/>
              </a:lnSpc>
              <a:buFontTx/>
              <a:buAutoNum type="arabicParenR"/>
              <a:defRPr/>
            </a:pPr>
            <a:r>
              <a:rPr lang="en-US" sz="1800" dirty="0"/>
              <a:t>Open the following class:</a:t>
            </a:r>
          </a:p>
          <a:p>
            <a:pPr marL="876300" lvl="1" indent="-600075" eaLnBrk="1" hangingPunct="1">
              <a:lnSpc>
                <a:spcPct val="90000"/>
              </a:lnSpc>
              <a:defRPr/>
            </a:pPr>
            <a:r>
              <a:rPr lang="en-US" sz="1600" b="1" dirty="0"/>
              <a:t>	EmployeeJDBC.java</a:t>
            </a:r>
          </a:p>
          <a:p>
            <a:pPr marL="457200" indent="-457200" eaLnBrk="1" hangingPunct="1">
              <a:lnSpc>
                <a:spcPct val="90000"/>
              </a:lnSpc>
              <a:buFontTx/>
              <a:buAutoNum type="arabicParenR"/>
              <a:defRPr/>
            </a:pPr>
            <a:r>
              <a:rPr lang="en-US" sz="1800" dirty="0"/>
              <a:t>Create TCERs for this class. Base your TCERs on the methods written in this class.  Ensure that all scenarios are covered.</a:t>
            </a:r>
          </a:p>
          <a:p>
            <a:pPr eaLnBrk="1" hangingPunct="1">
              <a:defRPr/>
            </a:pPr>
            <a:endParaRPr lang="en-US" dirty="0"/>
          </a:p>
          <a:p>
            <a:pPr eaLnBrk="1" hangingPunct="1">
              <a:defRPr/>
            </a:pPr>
            <a:r>
              <a:rPr lang="en-US" b="1" dirty="0"/>
              <a:t>Additional Information: </a:t>
            </a:r>
            <a:r>
              <a:rPr lang="en-US" dirty="0"/>
              <a:t>NA</a:t>
            </a:r>
            <a:endParaRPr lang="en-IE" dirty="0">
              <a:latin typeface="Arial" pitchFamily="34" charset="0"/>
            </a:endParaRPr>
          </a:p>
          <a:p>
            <a:pPr>
              <a:defRPr/>
            </a:pPr>
            <a:endParaRPr lang="en-US" dirty="0"/>
          </a:p>
          <a:p>
            <a:pPr marL="228600" indent="-228600">
              <a:buFont typeface="+mj-lt"/>
              <a:buAutoNum type="arabicPeriod"/>
              <a:defRPr/>
            </a:pPr>
            <a:endParaRPr lang="en-US" dirty="0"/>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1703472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defRPr/>
            </a:pPr>
            <a:r>
              <a:rPr lang="en-US" b="1" dirty="0"/>
              <a:t>Key Message(s):</a:t>
            </a:r>
            <a:endParaRPr lang="en-US" dirty="0"/>
          </a:p>
          <a:p>
            <a:pPr>
              <a:defRPr/>
            </a:pPr>
            <a:r>
              <a:rPr lang="en-US" dirty="0"/>
              <a:t>The students should create test methods to cover both positive and negative scenarios.  </a:t>
            </a:r>
          </a:p>
          <a:p>
            <a:pPr>
              <a:defRPr/>
            </a:pPr>
            <a:r>
              <a:rPr lang="en-US" dirty="0"/>
              <a:t>Example test methods:  </a:t>
            </a:r>
          </a:p>
          <a:p>
            <a:pPr lvl="1">
              <a:defRPr/>
            </a:pPr>
            <a:r>
              <a:rPr lang="en-US" dirty="0" err="1"/>
              <a:t>testFindEmployeebyId_MatchFound</a:t>
            </a:r>
            <a:endParaRPr lang="en-US" dirty="0"/>
          </a:p>
          <a:p>
            <a:pPr lvl="1">
              <a:defRPr/>
            </a:pPr>
            <a:r>
              <a:rPr lang="en-US" dirty="0" err="1"/>
              <a:t>testFindEmployeebyId_NoMatchFound</a:t>
            </a:r>
            <a:endParaRPr lang="en-US" dirty="0"/>
          </a:p>
          <a:p>
            <a:pPr lvl="1">
              <a:defRPr/>
            </a:pPr>
            <a:endParaRPr lang="en-US" dirty="0"/>
          </a:p>
          <a:p>
            <a:pPr marL="457200" indent="-457200" eaLnBrk="1" hangingPunct="1">
              <a:lnSpc>
                <a:spcPct val="90000"/>
              </a:lnSpc>
              <a:buFontTx/>
              <a:buAutoNum type="arabicParenR"/>
              <a:defRPr/>
            </a:pPr>
            <a:r>
              <a:rPr lang="en-US" sz="1800" dirty="0"/>
              <a:t>Open your SEF workspace in Eclipse.</a:t>
            </a:r>
          </a:p>
          <a:p>
            <a:pPr marL="457200" indent="-457200" eaLnBrk="1" hangingPunct="1">
              <a:lnSpc>
                <a:spcPct val="90000"/>
              </a:lnSpc>
              <a:buFontTx/>
              <a:buAutoNum type="arabicParenR"/>
              <a:defRPr/>
            </a:pPr>
            <a:r>
              <a:rPr lang="en-US" sz="1800" dirty="0"/>
              <a:t>In the package explorer, navigate to the following package </a:t>
            </a:r>
            <a:r>
              <a:rPr lang="en-US" sz="1800" b="1" dirty="0"/>
              <a:t>sef.module17.activity.</a:t>
            </a:r>
          </a:p>
          <a:p>
            <a:pPr marL="457200" indent="-457200" eaLnBrk="1" hangingPunct="1">
              <a:lnSpc>
                <a:spcPct val="90000"/>
              </a:lnSpc>
              <a:buFontTx/>
              <a:buAutoNum type="arabicParenR"/>
              <a:defRPr/>
            </a:pPr>
            <a:r>
              <a:rPr lang="en-US" sz="1800" dirty="0"/>
              <a:t>Create JUnit Test Cases for </a:t>
            </a:r>
            <a:r>
              <a:rPr lang="en-US" sz="1800" b="1" dirty="0"/>
              <a:t>EmployeeJDBC.java</a:t>
            </a:r>
            <a:r>
              <a:rPr lang="en-US" sz="1800" dirty="0"/>
              <a:t>:</a:t>
            </a:r>
          </a:p>
          <a:p>
            <a:pPr marL="876300" lvl="1" indent="-600075" eaLnBrk="1" hangingPunct="1">
              <a:lnSpc>
                <a:spcPct val="90000"/>
              </a:lnSpc>
              <a:buFontTx/>
              <a:buChar char="•"/>
              <a:defRPr/>
            </a:pPr>
            <a:r>
              <a:rPr lang="en-US" sz="1800" dirty="0"/>
              <a:t>Based on the TCERs you created in activity part 1, create the test methods.</a:t>
            </a:r>
          </a:p>
          <a:p>
            <a:pPr marL="457200" indent="-457200" eaLnBrk="1" hangingPunct="1">
              <a:lnSpc>
                <a:spcPct val="90000"/>
              </a:lnSpc>
              <a:buFontTx/>
              <a:buAutoNum type="arabicParenR"/>
              <a:defRPr/>
            </a:pPr>
            <a:r>
              <a:rPr lang="en-US" sz="1800" dirty="0"/>
              <a:t>Right click on the Test class, select ‘Run As’-&gt;’JUnit Test’ and hope for a green bar! </a:t>
            </a:r>
          </a:p>
          <a:p>
            <a:pPr marL="457200" indent="-457200" eaLnBrk="1" hangingPunct="1">
              <a:lnSpc>
                <a:spcPct val="90000"/>
              </a:lnSpc>
              <a:buFontTx/>
              <a:buAutoNum type="arabicParenR"/>
              <a:defRPr/>
            </a:pPr>
            <a:r>
              <a:rPr lang="en-US" sz="1800" dirty="0"/>
              <a:t>If the JUnit test returns a red, check your code and keep working on it until you get a green bar.</a:t>
            </a:r>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dirty="0"/>
          </a:p>
        </p:txBody>
      </p:sp>
    </p:spTree>
    <p:extLst>
      <p:ext uri="{BB962C8B-B14F-4D97-AF65-F5344CB8AC3E}">
        <p14:creationId xmlns:p14="http://schemas.microsoft.com/office/powerpoint/2010/main" val="975622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Unit Testing/ Component Testing is usually done during the build phase of the application as it is being used by the developer to detect errors and other problems early on during the development of the application.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231400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Unit test should cover all of the source code, although it is highly improbable and difficult to achieve but it is still ideal.</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377849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Unit testing can be used for newly generated/developed code as well as for change or modified code.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287982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One of the most frequently used unit testing technique is called white-box testing.</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392013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benefits and the phases of unit testing in detail.</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155110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endParaRPr lang="en-US" dirty="0">
              <a:latin typeface="Arial" pitchFamily="34" charset="0"/>
            </a:endParaRPr>
          </a:p>
          <a:p>
            <a:r>
              <a:rPr lang="en-US" dirty="0">
                <a:latin typeface="Arial" pitchFamily="34" charset="0"/>
              </a:rPr>
              <a:t>Test Conditions and Expected Results – Done by the Detail Designer – Outlines the test conditions for the unit test. Expected results are also clearly defined in this document.</a:t>
            </a:r>
          </a:p>
          <a:p>
            <a:r>
              <a:rPr lang="en-US" dirty="0">
                <a:latin typeface="Arial" pitchFamily="34" charset="0"/>
              </a:rPr>
              <a:t>Test Cycle Control Sheet – Done by the Detail Designer – Distribute all of the test conditions into appropriate test cycles. Testing operation constraints can be explained in this document.</a:t>
            </a:r>
          </a:p>
          <a:p>
            <a:r>
              <a:rPr lang="en-US" dirty="0">
                <a:latin typeface="Arial" pitchFamily="34" charset="0"/>
              </a:rPr>
              <a:t>Test Data – Done by the Detail Designer – Contains the representative data to fulfill the test conditions and test cycle requirements.</a:t>
            </a:r>
          </a:p>
          <a:p>
            <a:r>
              <a:rPr lang="en-US" dirty="0">
                <a:latin typeface="Arial" pitchFamily="34" charset="0"/>
              </a:rPr>
              <a:t>Test Drivers / Media Programs Document – Done by the Detail Designer – Need to prepare the media program and corresponding comments for the unfinished related parts of other programs.</a:t>
            </a:r>
          </a:p>
          <a:p>
            <a:r>
              <a:rPr lang="en-US" dirty="0">
                <a:latin typeface="Arial" pitchFamily="34" charset="0"/>
              </a:rPr>
              <a:t>Test Environment Document – Done by the detail Designer – The unit test can be conducted in a development environment or an independent Unit Testing environment. </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46019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Notes to Instructor:</a:t>
            </a:r>
          </a:p>
          <a:p>
            <a:r>
              <a:rPr lang="en-US" dirty="0">
                <a:latin typeface="Arial" pitchFamily="34" charset="0"/>
              </a:rPr>
              <a:t>Explain the limitations of unit testing. </a:t>
            </a:r>
            <a:r>
              <a:rPr lang="lv-LV" dirty="0">
                <a:latin typeface="Arial" pitchFamily="34" charset="0"/>
              </a:rPr>
              <a:t>-</a:t>
            </a:r>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1496405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773130F-A951-4B2F-B976-F86B48C94E6F}"/>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3" name="Slide Number Placeholder 2">
            <a:extLst>
              <a:ext uri="{FF2B5EF4-FFF2-40B4-BE49-F238E27FC236}">
                <a16:creationId xmlns:a16="http://schemas.microsoft.com/office/drawing/2014/main" id="{CE10CDF8-AB30-4FF6-96D4-78E07901650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itle 5">
            <a:extLst>
              <a:ext uri="{FF2B5EF4-FFF2-40B4-BE49-F238E27FC236}">
                <a16:creationId xmlns:a16="http://schemas.microsoft.com/office/drawing/2014/main" id="{7692D95D-EB04-4839-AAE0-4F8EB4224BB3}"/>
              </a:ext>
            </a:extLst>
          </p:cNvPr>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8A024D2B-8470-4044-8034-B1DD89D02029}"/>
              </a:ext>
            </a:extLst>
          </p:cNvPr>
          <p:cNvSpPr txBox="1"/>
          <p:nvPr userDrawn="1"/>
        </p:nvSpPr>
        <p:spPr>
          <a:xfrm>
            <a:off x="6326530" y="6565683"/>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590-900F-4AC9-AF54-DF7383EB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56B1D-56A8-4F08-9262-85775E86B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9005DC-EF94-4C69-B471-AF7FC1D02E1F}"/>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23E3DE13-A8FA-416B-B30A-37D78974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4A97-6A31-4F3E-B3E8-ED621402BA8D}"/>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254528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2244-71A3-40FB-8FF1-BBCD3FBA1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B1C03-01B3-4100-B2B0-DF98BDA14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E06D9-BCA2-44B9-8216-0054511C313B}"/>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B61B5A01-C0C1-4761-BDA9-99DB6E35D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80309-CAAF-41AF-A0A6-48C7D8489B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4974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8825-DEBE-4190-85D4-AA070F96A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2CF9E-0401-4878-8278-05189848F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073A-A294-450A-B89A-9DD5CB9325E4}"/>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7C0F42C7-8A0D-4BDB-8A06-3E7B0F4A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C0631-2852-4805-8444-FA2FF532832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79706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B7A-8358-4DDE-A616-AF78DBC6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F4494-93D2-43F4-B93B-E1C44593A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884FE7-0997-4E7F-887F-2328C2AFB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4F68-6F27-4836-A7E4-7450E4F0AD4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0B1741C9-58A6-4983-BD7B-39DEF422C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C8BAA-83A5-422A-8637-905016CA4CB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71678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C848-7B51-4936-8C15-E3F52299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16F-449A-47BE-A7FF-867A158EC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21B45-5140-433E-B755-B379C043B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180F0-C17C-4A57-9E68-0605A0275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7BA0F-DEC2-4081-BDBA-DC72144F9C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AEFDAC-5F3F-4CF0-A399-0D8E460B08E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8" name="Footer Placeholder 7">
            <a:extLst>
              <a:ext uri="{FF2B5EF4-FFF2-40B4-BE49-F238E27FC236}">
                <a16:creationId xmlns:a16="http://schemas.microsoft.com/office/drawing/2014/main" id="{77B39419-B0B5-4031-AFD0-9303BCA2F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8B2773-C146-4C22-9A3E-F0DF19EC02A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3448448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CDD4-0158-4740-A220-90F62D947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FD9B69-3E65-4CAD-9467-B6A97B1C8235}"/>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4" name="Footer Placeholder 3">
            <a:extLst>
              <a:ext uri="{FF2B5EF4-FFF2-40B4-BE49-F238E27FC236}">
                <a16:creationId xmlns:a16="http://schemas.microsoft.com/office/drawing/2014/main" id="{48A73EDE-CFA0-4F31-AD09-266726AB7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D71F8-F15F-4BD5-9E5D-10AA6DCADB6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920100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E81F3-327E-4B83-A4DA-D42B4C61537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3" name="Footer Placeholder 2">
            <a:extLst>
              <a:ext uri="{FF2B5EF4-FFF2-40B4-BE49-F238E27FC236}">
                <a16:creationId xmlns:a16="http://schemas.microsoft.com/office/drawing/2014/main" id="{F3C381AC-5CFD-4902-B8FD-8F11085A8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7F2EB-AD90-4D19-86BB-548A1567D7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410001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D3CA-62AB-4682-92C3-8CEA46495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1B6E8-2F41-45B6-9692-2E7E076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3A164-55E1-4B74-A07C-43D6C9283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EB463-261E-4E68-B3ED-DD51A0CD7497}"/>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1033E53A-0483-481A-A569-19F235D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0E9D-601D-4FFB-997F-4C6FF29AAC1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92354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F6F-2D3D-405A-BDF8-4078421F6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258628-45F0-4E6F-B01E-2CA7207EC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DC744-4EF6-4606-9351-8EB62124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AA7BE-6263-487B-9F70-65335EC6F79C}"/>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5C64CBE2-67A9-436B-82D1-75055427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F894D-048D-4458-B162-8C6DFCF78C3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44427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BD70-8FAB-4705-9D9B-114046BEF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82A12E-D485-48B1-BE5D-C35B27D43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5EEA-7E94-4588-8F1D-CC917A6B5CA8}"/>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24D56866-3AA6-4619-84BA-ED370D92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C160-0916-40B7-B81B-7E5D149FCBD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645006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6B26E-C944-4D51-A3F0-A1E967494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55D1D-3675-4DBD-A816-59B77BD2A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3E06-70B8-4E1E-97A8-830FD1F44E55}"/>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37B52F3B-78BC-4953-9A8C-2BE5BCEA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E546-0AD6-4E0D-9D48-8E43FADC5796}"/>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93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9CADD-4F72-47D6-954A-B5DDB9A04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2DBA-90DF-4070-9A8B-C4E2CC8C2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E0D5-0C01-4AAC-84A0-996565A2F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84E5ED59-4926-4CF9-AA56-9F6329507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D8951-0B46-4075-B952-978BE1BF8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8129-8AF2-422C-9B8A-04E69BB70915}" type="slidenum">
              <a:rPr lang="en-US" smtClean="0"/>
              <a:t>‹#›</a:t>
            </a:fld>
            <a:endParaRPr lang="en-US"/>
          </a:p>
        </p:txBody>
      </p:sp>
    </p:spTree>
    <p:extLst>
      <p:ext uri="{BB962C8B-B14F-4D97-AF65-F5344CB8AC3E}">
        <p14:creationId xmlns:p14="http://schemas.microsoft.com/office/powerpoint/2010/main" val="34313594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CBA-102C-4E4C-9B62-539042C3F369}"/>
              </a:ext>
            </a:extLst>
          </p:cNvPr>
          <p:cNvSpPr>
            <a:spLocks noGrp="1"/>
          </p:cNvSpPr>
          <p:nvPr>
            <p:ph type="title"/>
          </p:nvPr>
        </p:nvSpPr>
        <p:spPr>
          <a:xfrm>
            <a:off x="771417" y="1801288"/>
            <a:ext cx="7040753" cy="2221454"/>
          </a:xfrm>
        </p:spPr>
        <p:txBody>
          <a:bodyPr/>
          <a:lstStyle/>
          <a:p>
            <a:r>
              <a:rPr lang="en-US" sz="2800" dirty="0"/>
              <a:t>Test Automation</a:t>
            </a:r>
            <a:br>
              <a:rPr lang="lv-LV" sz="2800" dirty="0"/>
            </a:br>
            <a:r>
              <a:rPr lang="en-US" sz="2800" dirty="0"/>
              <a:t> Engineering Fundamentals:</a:t>
            </a:r>
            <a:br>
              <a:rPr lang="lv-LV" sz="2800" dirty="0"/>
            </a:br>
            <a:r>
              <a:rPr lang="en-US" sz="2800" dirty="0"/>
              <a:t> Java </a:t>
            </a:r>
            <a:br>
              <a:rPr lang="en-US" sz="2800" dirty="0"/>
            </a:br>
            <a:endParaRPr lang="en-US" sz="2800" dirty="0"/>
          </a:p>
        </p:txBody>
      </p:sp>
      <p:sp>
        <p:nvSpPr>
          <p:cNvPr id="5" name="Subtitle 2">
            <a:extLst>
              <a:ext uri="{FF2B5EF4-FFF2-40B4-BE49-F238E27FC236}">
                <a16:creationId xmlns:a16="http://schemas.microsoft.com/office/drawing/2014/main" id="{4C7C3553-2386-434D-848D-F4E0A45DA98F}"/>
              </a:ext>
            </a:extLst>
          </p:cNvPr>
          <p:cNvSpPr txBox="1">
            <a:spLocks/>
          </p:cNvSpPr>
          <p:nvPr/>
        </p:nvSpPr>
        <p:spPr>
          <a:xfrm>
            <a:off x="771417" y="3606719"/>
            <a:ext cx="2875280" cy="165576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eaLnBrk="0" hangingPunct="0">
              <a:lnSpc>
                <a:spcPct val="90000"/>
              </a:lnSpc>
              <a:spcBef>
                <a:spcPct val="0"/>
              </a:spcBef>
              <a:buClr>
                <a:schemeClr val="tx1"/>
              </a:buClr>
            </a:pPr>
            <a:r>
              <a:rPr lang="en-US" dirty="0"/>
              <a:t>Module 9: Unit Testing</a:t>
            </a:r>
          </a:p>
        </p:txBody>
      </p:sp>
      <p:sp>
        <p:nvSpPr>
          <p:cNvPr id="9" name="Text Box 3">
            <a:extLst>
              <a:ext uri="{FF2B5EF4-FFF2-40B4-BE49-F238E27FC236}">
                <a16:creationId xmlns:a16="http://schemas.microsoft.com/office/drawing/2014/main" id="{34B2CB24-4A11-4D13-9776-8CE4DF62ACE8}"/>
              </a:ext>
            </a:extLst>
          </p:cNvPr>
          <p:cNvSpPr txBox="1">
            <a:spLocks noChangeArrowheads="1"/>
          </p:cNvSpPr>
          <p:nvPr/>
        </p:nvSpPr>
        <p:spPr bwMode="auto">
          <a:xfrm>
            <a:off x="365334" y="4727939"/>
            <a:ext cx="65627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5pPr>
            <a:lvl6pPr marL="25146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6pPr>
            <a:lvl7pPr marL="29718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7pPr>
            <a:lvl8pPr marL="34290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8pPr>
            <a:lvl9pPr marL="38862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9pPr>
          </a:lstStyle>
          <a:p>
            <a:pPr eaLnBrk="0" hangingPunct="0">
              <a:lnSpc>
                <a:spcPct val="90000"/>
              </a:lnSpc>
              <a:spcBef>
                <a:spcPct val="0"/>
              </a:spcBef>
            </a:pPr>
            <a:r>
              <a:rPr lang="en-US" altLang="en-US" sz="2000" dirty="0">
                <a:solidFill>
                  <a:schemeClr val="tx1"/>
                </a:solidFill>
                <a:latin typeface="+mn-lt"/>
                <a:ea typeface="+mn-ea"/>
                <a:cs typeface="+mn-cs"/>
              </a:rPr>
              <a:t>Instructor Disha Mehta</a:t>
            </a:r>
            <a:endParaRPr lang="en-US" altLang="en-US" sz="2000" b="1" dirty="0">
              <a:solidFill>
                <a:srgbClr val="003300"/>
              </a:solidFill>
            </a:endParaRPr>
          </a:p>
        </p:txBody>
      </p:sp>
    </p:spTree>
    <p:extLst>
      <p:ext uri="{BB962C8B-B14F-4D97-AF65-F5344CB8AC3E}">
        <p14:creationId xmlns:p14="http://schemas.microsoft.com/office/powerpoint/2010/main" val="10098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C0E065-B26D-426D-A820-C7DDA23DA139}"/>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E4A3DF59-B340-445A-A3BC-6E8AFF5C753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dirty="0"/>
          </a:p>
        </p:txBody>
      </p:sp>
      <p:sp>
        <p:nvSpPr>
          <p:cNvPr id="6" name="Rectangle 2">
            <a:extLst>
              <a:ext uri="{FF2B5EF4-FFF2-40B4-BE49-F238E27FC236}">
                <a16:creationId xmlns:a16="http://schemas.microsoft.com/office/drawing/2014/main" id="{8D534E7D-0F32-46B0-B3AF-9411781FB1E5}"/>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dirty="0"/>
              <a:t>Limitations of Unit Testing</a:t>
            </a:r>
          </a:p>
          <a:p>
            <a:pPr marL="800100" lvl="1" indent="-342900">
              <a:buFont typeface="Wingdings" pitchFamily="2" charset="2"/>
              <a:buChar char="Ø"/>
            </a:pPr>
            <a:r>
              <a:rPr lang="en-US" dirty="0"/>
              <a:t>Checks only the functionality of units; unable to identify system-wide issues</a:t>
            </a:r>
          </a:p>
          <a:p>
            <a:pPr marL="800100" lvl="1" indent="-342900">
              <a:buFont typeface="Wingdings" pitchFamily="2" charset="2"/>
              <a:buChar char="Ø"/>
            </a:pPr>
            <a:r>
              <a:rPr lang="en-US" dirty="0"/>
              <a:t>Exposes only the presence of errors, not their absence</a:t>
            </a:r>
          </a:p>
          <a:p>
            <a:pPr marL="800100" lvl="1" indent="-342900">
              <a:buFont typeface="Wingdings" pitchFamily="2" charset="2"/>
              <a:buChar char="Ø"/>
            </a:pPr>
            <a:r>
              <a:rPr lang="en-US" dirty="0"/>
              <a:t>Combinational problems require significant amount of test code to be written to cover all combinations</a:t>
            </a:r>
          </a:p>
          <a:p>
            <a:pPr marL="800100" lvl="1" indent="-342900">
              <a:buFont typeface="Wingdings" pitchFamily="2" charset="2"/>
              <a:buChar char="Ø"/>
            </a:pPr>
            <a:r>
              <a:rPr lang="en-US" dirty="0"/>
              <a:t>Needs rigorous sense of discipline throughout the software development process</a:t>
            </a:r>
          </a:p>
          <a:p>
            <a:pPr marL="800100" lvl="1" indent="-342900">
              <a:buFont typeface="Wingdings" pitchFamily="2" charset="2"/>
              <a:buChar char="Ø"/>
            </a:pPr>
            <a:r>
              <a:rPr lang="en-US" dirty="0"/>
              <a:t>More effective when used in conjunction with other software testing activities</a:t>
            </a:r>
          </a:p>
          <a:p>
            <a:pPr marL="800100" lvl="1" indent="-342900"/>
            <a:endParaRPr lang="en-US" dirty="0"/>
          </a:p>
          <a:p>
            <a:pPr marL="342900" indent="-342900">
              <a:buFont typeface="Arial" panose="020B0604020202020204" pitchFamily="34" charset="0"/>
              <a:buChar char="•"/>
            </a:pPr>
            <a:endParaRPr lang="en-US" dirty="0"/>
          </a:p>
        </p:txBody>
      </p:sp>
      <p:sp>
        <p:nvSpPr>
          <p:cNvPr id="7" name="Rectangle 3">
            <a:extLst>
              <a:ext uri="{FF2B5EF4-FFF2-40B4-BE49-F238E27FC236}">
                <a16:creationId xmlns:a16="http://schemas.microsoft.com/office/drawing/2014/main" id="{9C6F56E0-DA9E-490D-AD24-1D9E7253E40C}"/>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8607AACC-BFC9-4106-A7DF-EF039BF65C8A}"/>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DCB39380-C25C-45AD-B311-BBAD9F65248F}"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723918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BEA7207-60BF-41C5-BE1E-0568BD9CC99B}"/>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AEF7FF89-360B-418B-B1C1-FB53C00A805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dirty="0"/>
          </a:p>
        </p:txBody>
      </p:sp>
      <p:sp>
        <p:nvSpPr>
          <p:cNvPr id="6" name="Rectangle 2">
            <a:extLst>
              <a:ext uri="{FF2B5EF4-FFF2-40B4-BE49-F238E27FC236}">
                <a16:creationId xmlns:a16="http://schemas.microsoft.com/office/drawing/2014/main" id="{D7F8DA3F-CD82-4ED5-80F4-83B0130AC3D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Writing Test Conditions</a:t>
            </a:r>
          </a:p>
        </p:txBody>
      </p:sp>
      <p:sp>
        <p:nvSpPr>
          <p:cNvPr id="7" name="Rectangle 3">
            <a:extLst>
              <a:ext uri="{FF2B5EF4-FFF2-40B4-BE49-F238E27FC236}">
                <a16:creationId xmlns:a16="http://schemas.microsoft.com/office/drawing/2014/main" id="{C2ABA275-68BF-42CF-8A09-AF089840274A}"/>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 test condition is a statement that defines a constraint that must be satisfied by the program being tested. </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Test Condition General Principles</a:t>
            </a:r>
          </a:p>
          <a:p>
            <a:pPr marL="800100" lvl="1" indent="-342900"/>
            <a:r>
              <a:rPr lang="en-US"/>
              <a:t>Branch Coverage</a:t>
            </a:r>
          </a:p>
          <a:p>
            <a:pPr marL="800100" lvl="1" indent="-342900"/>
            <a:r>
              <a:rPr lang="en-US"/>
              <a:t>Condition Coverage</a:t>
            </a:r>
          </a:p>
          <a:p>
            <a:pPr marL="800100" lvl="1" indent="-342900"/>
            <a:r>
              <a:rPr lang="en-US"/>
              <a:t>Loop Coverage</a:t>
            </a:r>
          </a:p>
          <a:p>
            <a:pPr marL="800100" lvl="1" indent="-342900"/>
            <a:r>
              <a:rPr lang="en-US"/>
              <a:t>Interface Coverage</a:t>
            </a:r>
          </a:p>
          <a:p>
            <a:pPr marL="800100" lvl="1" indent="-342900"/>
            <a:r>
              <a:rPr lang="en-US"/>
              <a:t>Logic Path Coverage</a:t>
            </a:r>
          </a:p>
          <a:p>
            <a:pPr marL="800100" lvl="1" indent="-342900"/>
            <a:endParaRPr lang="en-US" dirty="0"/>
          </a:p>
        </p:txBody>
      </p:sp>
      <p:sp>
        <p:nvSpPr>
          <p:cNvPr id="8" name="Slide Number Placeholder 3">
            <a:extLst>
              <a:ext uri="{FF2B5EF4-FFF2-40B4-BE49-F238E27FC236}">
                <a16:creationId xmlns:a16="http://schemas.microsoft.com/office/drawing/2014/main" id="{90CB2899-9102-4AC6-8B4A-076B51C3734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5EE03B13-1857-4974-A0F7-3E1877F80206}"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3016256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5264FF-9E4A-4195-A1D9-226DC9B91165}"/>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2F05972F-0545-4CC4-BE9E-69B5B697922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12</a:t>
            </a:fld>
            <a:endParaRPr lang="en-US" dirty="0"/>
          </a:p>
        </p:txBody>
      </p:sp>
      <p:sp>
        <p:nvSpPr>
          <p:cNvPr id="6" name="Rectangle 2">
            <a:extLst>
              <a:ext uri="{FF2B5EF4-FFF2-40B4-BE49-F238E27FC236}">
                <a16:creationId xmlns:a16="http://schemas.microsoft.com/office/drawing/2014/main" id="{2F7C5F2C-6514-499F-A53F-3E560166F8A8}"/>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Writing Test Conditions (cont.)</a:t>
            </a:r>
          </a:p>
        </p:txBody>
      </p:sp>
      <p:sp>
        <p:nvSpPr>
          <p:cNvPr id="7" name="Rectangle 3">
            <a:extLst>
              <a:ext uri="{FF2B5EF4-FFF2-40B4-BE49-F238E27FC236}">
                <a16:creationId xmlns:a16="http://schemas.microsoft.com/office/drawing/2014/main" id="{B97A5AAE-F28D-44BF-A21E-BE66DCBB607C}"/>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a:t>Branch Coverage</a:t>
            </a:r>
          </a:p>
          <a:p>
            <a:pPr marL="800100" lvl="1" indent="-342900">
              <a:buFont typeface="Wingdings" pitchFamily="2" charset="2"/>
              <a:buChar char="Ø"/>
            </a:pPr>
            <a:r>
              <a:rPr lang="en-US"/>
              <a:t>Test conditions should be developed to cover all logic branches in the function modules. This ensures that no executable statements are missed.</a:t>
            </a:r>
          </a:p>
          <a:p>
            <a:pPr marL="800100" lvl="1" indent="-342900">
              <a:buFont typeface="Wingdings" pitchFamily="2" charset="2"/>
              <a:buChar char="Ø"/>
            </a:pPr>
            <a:endParaRPr lang="en-US"/>
          </a:p>
          <a:p>
            <a:pPr marL="800100" lvl="1" indent="-342900">
              <a:buFont typeface="Wingdings" pitchFamily="2" charset="2"/>
              <a:buChar char="Ø"/>
            </a:pPr>
            <a:r>
              <a:rPr lang="en-US"/>
              <a:t>Some conditions that may belong in this category are</a:t>
            </a:r>
          </a:p>
          <a:p>
            <a:pPr lvl="2"/>
            <a:r>
              <a:rPr lang="en-US"/>
              <a:t>IF-ELSE-ENDIF</a:t>
            </a:r>
          </a:p>
          <a:p>
            <a:pPr lvl="2"/>
            <a:r>
              <a:rPr lang="en-US"/>
              <a:t>CASE-WHEN-ENDCASE</a:t>
            </a:r>
          </a:p>
          <a:p>
            <a:pPr lvl="2"/>
            <a:r>
              <a:rPr lang="en-US"/>
              <a:t>WHILE-ENDWHILE</a:t>
            </a:r>
          </a:p>
          <a:p>
            <a:pPr lvl="1"/>
            <a:endParaRPr lang="en-US" dirty="0"/>
          </a:p>
        </p:txBody>
      </p:sp>
      <p:sp>
        <p:nvSpPr>
          <p:cNvPr id="8" name="Slide Number Placeholder 3">
            <a:extLst>
              <a:ext uri="{FF2B5EF4-FFF2-40B4-BE49-F238E27FC236}">
                <a16:creationId xmlns:a16="http://schemas.microsoft.com/office/drawing/2014/main" id="{01A5F6BE-7483-4A2A-8122-783AACF81154}"/>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22698B72-4084-459B-A573-461F2BF466D8}"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2190792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48832F-6410-4E2C-B2C5-78741896777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4439108A-CA01-4D22-8828-8869EC45DC5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13</a:t>
            </a:fld>
            <a:endParaRPr lang="en-US" dirty="0"/>
          </a:p>
        </p:txBody>
      </p:sp>
      <p:sp>
        <p:nvSpPr>
          <p:cNvPr id="6" name="Rectangle 2">
            <a:extLst>
              <a:ext uri="{FF2B5EF4-FFF2-40B4-BE49-F238E27FC236}">
                <a16:creationId xmlns:a16="http://schemas.microsoft.com/office/drawing/2014/main" id="{45A27F3B-FE28-42E0-93B8-60CB33138AE1}"/>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Writing Test Conditions (cont.)</a:t>
            </a:r>
          </a:p>
        </p:txBody>
      </p:sp>
      <p:sp>
        <p:nvSpPr>
          <p:cNvPr id="7" name="Rectangle 3">
            <a:extLst>
              <a:ext uri="{FF2B5EF4-FFF2-40B4-BE49-F238E27FC236}">
                <a16:creationId xmlns:a16="http://schemas.microsoft.com/office/drawing/2014/main" id="{3EBCFC9B-B133-4059-AC80-ACD64FB87357}"/>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a:t>Condition Coverage</a:t>
            </a:r>
          </a:p>
          <a:p>
            <a:pPr marL="800100" lvl="1" indent="-342900">
              <a:buFont typeface="Wingdings" pitchFamily="2" charset="2"/>
              <a:buChar char="Ø"/>
            </a:pPr>
            <a:r>
              <a:rPr lang="en-US"/>
              <a:t>Test conditions should be developed to make sure that every possible value of every judgment can be executed at least once.</a:t>
            </a:r>
          </a:p>
          <a:p>
            <a:pPr marL="800100" lvl="1" indent="-342900">
              <a:buFont typeface="Wingdings" pitchFamily="2" charset="2"/>
              <a:buChar char="Ø"/>
            </a:pPr>
            <a:endParaRPr lang="en-US"/>
          </a:p>
          <a:p>
            <a:pPr marL="800100" lvl="1" indent="-342900">
              <a:buFont typeface="Wingdings" pitchFamily="2" charset="2"/>
              <a:buChar char="Ø"/>
            </a:pPr>
            <a:r>
              <a:rPr lang="en-US"/>
              <a:t>Test conditions that are used are boundary conditions usually for conditions that allow ranges.</a:t>
            </a:r>
          </a:p>
          <a:p>
            <a:pPr marL="800100" lvl="1" indent="-342900">
              <a:buFont typeface="Wingdings" pitchFamily="2" charset="2"/>
              <a:buChar char="Ø"/>
            </a:pPr>
            <a:endParaRPr lang="en-US"/>
          </a:p>
          <a:p>
            <a:pPr marL="800100" lvl="1" indent="-342900">
              <a:buFont typeface="Wingdings" pitchFamily="2" charset="2"/>
              <a:buChar char="Ø"/>
            </a:pPr>
            <a:r>
              <a:rPr lang="en-US"/>
              <a:t>IF-ELSE conditions and its combinations belong in this category.</a:t>
            </a:r>
            <a:endParaRPr lang="en-US" dirty="0"/>
          </a:p>
        </p:txBody>
      </p:sp>
      <p:sp>
        <p:nvSpPr>
          <p:cNvPr id="8" name="Slide Number Placeholder 3">
            <a:extLst>
              <a:ext uri="{FF2B5EF4-FFF2-40B4-BE49-F238E27FC236}">
                <a16:creationId xmlns:a16="http://schemas.microsoft.com/office/drawing/2014/main" id="{15D8878A-67CF-404E-81C0-AD8CEDB837BC}"/>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3003570F-A5C4-4EAA-BD31-38BABB492348}"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11435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BBC562-1166-47E2-B67A-3DEDFB448DC6}"/>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C97446E4-A644-415F-B3DB-09D64A5DF58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dirty="0"/>
          </a:p>
        </p:txBody>
      </p:sp>
      <p:sp>
        <p:nvSpPr>
          <p:cNvPr id="6" name="Rectangle 2">
            <a:extLst>
              <a:ext uri="{FF2B5EF4-FFF2-40B4-BE49-F238E27FC236}">
                <a16:creationId xmlns:a16="http://schemas.microsoft.com/office/drawing/2014/main" id="{85695C0B-8C52-470C-9708-11D113CD8D67}"/>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Writing Test Conditions (cont.)</a:t>
            </a:r>
          </a:p>
        </p:txBody>
      </p:sp>
      <p:sp>
        <p:nvSpPr>
          <p:cNvPr id="7" name="Rectangle 3">
            <a:extLst>
              <a:ext uri="{FF2B5EF4-FFF2-40B4-BE49-F238E27FC236}">
                <a16:creationId xmlns:a16="http://schemas.microsoft.com/office/drawing/2014/main" id="{378BCC74-8F59-4916-9629-466191E0384B}"/>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a:t>Loop Coverage</a:t>
            </a:r>
          </a:p>
          <a:p>
            <a:pPr marL="800100" lvl="1" indent="-342900">
              <a:buFont typeface="Wingdings" pitchFamily="2" charset="2"/>
              <a:buChar char="Ø"/>
            </a:pPr>
            <a:r>
              <a:rPr lang="en-US"/>
              <a:t>Test conditions should be developed to cover all possible cases, including the loop being executed only once, or multiple times, or executed maximum times, or even the loop never being executed.</a:t>
            </a:r>
          </a:p>
          <a:p>
            <a:pPr marL="800100" lvl="1" indent="-342900">
              <a:buFont typeface="Wingdings" pitchFamily="2" charset="2"/>
              <a:buChar char="Ø"/>
            </a:pPr>
            <a:endParaRPr lang="en-US"/>
          </a:p>
          <a:p>
            <a:pPr marL="800100" lvl="1" indent="-342900">
              <a:buFont typeface="Wingdings" pitchFamily="2" charset="2"/>
              <a:buChar char="Ø"/>
            </a:pPr>
            <a:r>
              <a:rPr lang="en-US"/>
              <a:t>Loop statements such as the FOR, WHILE, DO-WHILE belong in this category.</a:t>
            </a:r>
          </a:p>
          <a:p>
            <a:pPr lvl="1"/>
            <a:endParaRPr lang="en-US" dirty="0"/>
          </a:p>
        </p:txBody>
      </p:sp>
      <p:sp>
        <p:nvSpPr>
          <p:cNvPr id="8" name="Slide Number Placeholder 3">
            <a:extLst>
              <a:ext uri="{FF2B5EF4-FFF2-40B4-BE49-F238E27FC236}">
                <a16:creationId xmlns:a16="http://schemas.microsoft.com/office/drawing/2014/main" id="{9227898A-E046-45B4-B535-FF17B44C33A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BFD6524D-F4D7-4AC6-BF4E-9293F7209EC0}" type="slidenum">
              <a:rPr lang="en-US" smtClean="0">
                <a:latin typeface="Arial" pitchFamily="34" charset="0"/>
              </a:rPr>
              <a:pPr/>
              <a:t>14</a:t>
            </a:fld>
            <a:endParaRPr lang="en-US">
              <a:latin typeface="Arial" pitchFamily="34" charset="0"/>
            </a:endParaRPr>
          </a:p>
        </p:txBody>
      </p:sp>
    </p:spTree>
    <p:extLst>
      <p:ext uri="{BB962C8B-B14F-4D97-AF65-F5344CB8AC3E}">
        <p14:creationId xmlns:p14="http://schemas.microsoft.com/office/powerpoint/2010/main" val="88847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57CD6A-3C1D-4740-97F1-E785F969F997}"/>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689C70DF-9278-413E-ACFC-7E8082D95EE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dirty="0"/>
          </a:p>
        </p:txBody>
      </p:sp>
      <p:sp>
        <p:nvSpPr>
          <p:cNvPr id="6" name="Rectangle 2">
            <a:extLst>
              <a:ext uri="{FF2B5EF4-FFF2-40B4-BE49-F238E27FC236}">
                <a16:creationId xmlns:a16="http://schemas.microsoft.com/office/drawing/2014/main" id="{30AE3AF6-2924-4271-840C-1636A37A5040}"/>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Writing Test Conditions (cont.)</a:t>
            </a:r>
          </a:p>
        </p:txBody>
      </p:sp>
      <p:sp>
        <p:nvSpPr>
          <p:cNvPr id="7" name="Rectangle 3">
            <a:extLst>
              <a:ext uri="{FF2B5EF4-FFF2-40B4-BE49-F238E27FC236}">
                <a16:creationId xmlns:a16="http://schemas.microsoft.com/office/drawing/2014/main" id="{E184940E-2F72-4C52-8728-41E9C4224656}"/>
              </a:ext>
            </a:extLst>
          </p:cNvPr>
          <p:cNvSpPr txBox="1">
            <a:spLocks noChangeArrowheads="1"/>
          </p:cNvSpPr>
          <p:nvPr/>
        </p:nvSpPr>
        <p:spPr>
          <a:xfrm>
            <a:off x="613149" y="1371600"/>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90000"/>
              </a:lnSpc>
              <a:buFont typeface="Arial" panose="020B0604020202020204" pitchFamily="34" charset="0"/>
              <a:buChar char="•"/>
            </a:pPr>
            <a:r>
              <a:rPr lang="en-US" dirty="0"/>
              <a:t>Interface Coverage</a:t>
            </a:r>
          </a:p>
          <a:p>
            <a:pPr marL="800100" lvl="1" indent="-342900">
              <a:lnSpc>
                <a:spcPct val="90000"/>
              </a:lnSpc>
              <a:buFont typeface="Wingdings" pitchFamily="2" charset="2"/>
              <a:buChar char="Ø"/>
            </a:pPr>
            <a:r>
              <a:rPr lang="en-US" dirty="0"/>
              <a:t>It should be ensured that the interface for individual program units can work correctly</a:t>
            </a:r>
          </a:p>
          <a:p>
            <a:pPr marL="800100" lvl="1" indent="-342900">
              <a:lnSpc>
                <a:spcPct val="90000"/>
              </a:lnSpc>
            </a:pPr>
            <a:endParaRPr lang="en-US" dirty="0"/>
          </a:p>
          <a:p>
            <a:pPr marL="342900" indent="-342900">
              <a:lnSpc>
                <a:spcPct val="90000"/>
              </a:lnSpc>
              <a:buFont typeface="Arial" panose="020B0604020202020204" pitchFamily="34" charset="0"/>
              <a:buChar char="•"/>
            </a:pPr>
            <a:r>
              <a:rPr lang="en-US" dirty="0"/>
              <a:t>Logic Path Coverage</a:t>
            </a:r>
          </a:p>
          <a:p>
            <a:pPr marL="800100" lvl="1" indent="-342900">
              <a:lnSpc>
                <a:spcPct val="90000"/>
              </a:lnSpc>
              <a:buFont typeface="Wingdings" pitchFamily="2" charset="2"/>
              <a:buChar char="Ø"/>
            </a:pPr>
            <a:r>
              <a:rPr lang="en-US" dirty="0"/>
              <a:t>All logic paths should be tested during the unit test</a:t>
            </a:r>
          </a:p>
          <a:p>
            <a:pPr marL="800100" lvl="1" indent="-342900">
              <a:lnSpc>
                <a:spcPct val="90000"/>
              </a:lnSpc>
            </a:pPr>
            <a:endParaRPr lang="en-US" dirty="0"/>
          </a:p>
          <a:p>
            <a:pPr marL="342900" indent="-342900">
              <a:lnSpc>
                <a:spcPct val="90000"/>
              </a:lnSpc>
              <a:buFont typeface="Arial" panose="020B0604020202020204" pitchFamily="34" charset="0"/>
              <a:buChar char="•"/>
            </a:pPr>
            <a:r>
              <a:rPr lang="en-US" dirty="0"/>
              <a:t>Other Types of Coverage</a:t>
            </a:r>
          </a:p>
          <a:p>
            <a:pPr marL="800100" lvl="1" indent="-342900">
              <a:lnSpc>
                <a:spcPct val="90000"/>
              </a:lnSpc>
              <a:buFont typeface="Wingdings" pitchFamily="2" charset="2"/>
              <a:buChar char="Ø"/>
            </a:pPr>
            <a:r>
              <a:rPr lang="en-US" dirty="0"/>
              <a:t>Exception Handling Test</a:t>
            </a:r>
          </a:p>
          <a:p>
            <a:pPr marL="800100" lvl="1" indent="-342900">
              <a:lnSpc>
                <a:spcPct val="90000"/>
              </a:lnSpc>
              <a:buFont typeface="Wingdings" pitchFamily="2" charset="2"/>
              <a:buChar char="Ø"/>
            </a:pPr>
            <a:r>
              <a:rPr lang="en-US" dirty="0"/>
              <a:t>Argument Type Cast Test</a:t>
            </a:r>
          </a:p>
          <a:p>
            <a:pPr marL="800100" lvl="1" indent="-342900">
              <a:lnSpc>
                <a:spcPct val="90000"/>
              </a:lnSpc>
              <a:buFont typeface="Wingdings" pitchFamily="2" charset="2"/>
              <a:buChar char="Ø"/>
            </a:pPr>
            <a:r>
              <a:rPr lang="en-US" dirty="0"/>
              <a:t>Comparison Computing Test</a:t>
            </a:r>
          </a:p>
          <a:p>
            <a:pPr marL="800100" lvl="1" indent="-342900">
              <a:lnSpc>
                <a:spcPct val="90000"/>
              </a:lnSpc>
              <a:buFont typeface="Wingdings" pitchFamily="2" charset="2"/>
              <a:buChar char="Ø"/>
            </a:pPr>
            <a:r>
              <a:rPr lang="en-US" dirty="0"/>
              <a:t>Local Variable Usage Test</a:t>
            </a:r>
          </a:p>
          <a:p>
            <a:pPr marL="800100" lvl="1" indent="-342900">
              <a:lnSpc>
                <a:spcPct val="90000"/>
              </a:lnSpc>
            </a:pPr>
            <a:endParaRPr lang="en-US" dirty="0"/>
          </a:p>
        </p:txBody>
      </p:sp>
      <p:sp>
        <p:nvSpPr>
          <p:cNvPr id="8" name="Slide Number Placeholder 3">
            <a:extLst>
              <a:ext uri="{FF2B5EF4-FFF2-40B4-BE49-F238E27FC236}">
                <a16:creationId xmlns:a16="http://schemas.microsoft.com/office/drawing/2014/main" id="{2505CEC3-699C-4BCB-8DD0-3BEA7B452295}"/>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36C9354F-40F6-4BAC-B86F-EB6F260453F5}" type="slidenum">
              <a:rPr lang="en-US" smtClean="0">
                <a:latin typeface="Arial" pitchFamily="34" charset="0"/>
              </a:rPr>
              <a:pPr/>
              <a:t>15</a:t>
            </a:fld>
            <a:endParaRPr lang="en-US">
              <a:latin typeface="Arial" pitchFamily="34" charset="0"/>
            </a:endParaRPr>
          </a:p>
        </p:txBody>
      </p:sp>
    </p:spTree>
    <p:extLst>
      <p:ext uri="{BB962C8B-B14F-4D97-AF65-F5344CB8AC3E}">
        <p14:creationId xmlns:p14="http://schemas.microsoft.com/office/powerpoint/2010/main" val="384013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3F3C4D-2D75-4F92-B77C-41F161DD90B0}"/>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335C9B6C-A92B-4F4C-A3AF-66DE0BE63DD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dirty="0"/>
          </a:p>
        </p:txBody>
      </p:sp>
      <p:sp>
        <p:nvSpPr>
          <p:cNvPr id="6" name="Rectangle 2">
            <a:extLst>
              <a:ext uri="{FF2B5EF4-FFF2-40B4-BE49-F238E27FC236}">
                <a16:creationId xmlns:a16="http://schemas.microsoft.com/office/drawing/2014/main" id="{EE5DF543-782C-4B38-A55A-012283FE95D1}"/>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a:t>
            </a:r>
          </a:p>
        </p:txBody>
      </p:sp>
      <p:sp>
        <p:nvSpPr>
          <p:cNvPr id="7" name="Rectangle 3">
            <a:extLst>
              <a:ext uri="{FF2B5EF4-FFF2-40B4-BE49-F238E27FC236}">
                <a16:creationId xmlns:a16="http://schemas.microsoft.com/office/drawing/2014/main" id="{DF03A5F1-F6FA-4C29-9734-CA5DF133F90A}"/>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JUnit is an open source Java testing framework shipped with IDE. It is an instance of the </a:t>
            </a:r>
            <a:r>
              <a:rPr lang="en-US" dirty="0" err="1">
                <a:latin typeface="Arial" panose="020B0604020202020204" pitchFamily="34" charset="0"/>
                <a:cs typeface="Arial" panose="020B0604020202020204" pitchFamily="34" charset="0"/>
              </a:rPr>
              <a:t>xUnit</a:t>
            </a:r>
            <a:r>
              <a:rPr lang="en-US" dirty="0">
                <a:latin typeface="Arial" panose="020B0604020202020204" pitchFamily="34" charset="0"/>
                <a:cs typeface="Arial" panose="020B0604020202020204" pitchFamily="34" charset="0"/>
              </a:rPr>
              <a:t> architecture for unit testing frameworks.</a:t>
            </a:r>
          </a:p>
          <a:p>
            <a:endParaRPr lang="en-US" dirty="0"/>
          </a:p>
          <a:p>
            <a:pPr marL="342900" indent="-342900">
              <a:buFont typeface="Arial" panose="020B0604020202020204" pitchFamily="34" charset="0"/>
              <a:buChar char="•"/>
            </a:pPr>
            <a:r>
              <a:rPr lang="en-US" dirty="0"/>
              <a:t>JUnit features include: </a:t>
            </a:r>
          </a:p>
          <a:p>
            <a:pPr marL="800100" lvl="1" indent="-342900">
              <a:buFont typeface="Wingdings" pitchFamily="2" charset="2"/>
              <a:buChar char="Ø"/>
            </a:pPr>
            <a:r>
              <a:rPr lang="en-US" sz="2200" dirty="0"/>
              <a:t>Assertions for testing expected results </a:t>
            </a:r>
          </a:p>
          <a:p>
            <a:pPr marL="800100" lvl="1" indent="-342900">
              <a:buFont typeface="Wingdings" pitchFamily="2" charset="2"/>
              <a:buChar char="Ø"/>
            </a:pPr>
            <a:r>
              <a:rPr lang="en-US" sz="2200" dirty="0"/>
              <a:t>Test fixtures for sharing common test data </a:t>
            </a:r>
          </a:p>
          <a:p>
            <a:pPr marL="800100" lvl="1" indent="-342900">
              <a:buFont typeface="Wingdings" pitchFamily="2" charset="2"/>
              <a:buChar char="Ø"/>
            </a:pPr>
            <a:r>
              <a:rPr lang="en-US" sz="2200" dirty="0"/>
              <a:t>Test suites for easily organizing and running tests </a:t>
            </a:r>
          </a:p>
          <a:p>
            <a:pPr marL="800100" lvl="1" indent="-342900">
              <a:buFont typeface="Wingdings" pitchFamily="2" charset="2"/>
              <a:buChar char="Ø"/>
            </a:pPr>
            <a:r>
              <a:rPr lang="en-US" sz="2200" dirty="0"/>
              <a:t>Graphical and textual test runners</a:t>
            </a:r>
            <a:endParaRPr lang="en-US" dirty="0"/>
          </a:p>
        </p:txBody>
      </p:sp>
      <p:sp>
        <p:nvSpPr>
          <p:cNvPr id="8" name="Slide Number Placeholder 3">
            <a:extLst>
              <a:ext uri="{FF2B5EF4-FFF2-40B4-BE49-F238E27FC236}">
                <a16:creationId xmlns:a16="http://schemas.microsoft.com/office/drawing/2014/main" id="{158D08EF-68F8-4B86-9EE9-69EDDC8F9BDB}"/>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D20A4B75-8EC4-494D-AD50-8514C4101155}" type="slidenum">
              <a:rPr lang="en-US" smtClean="0">
                <a:latin typeface="Arial" pitchFamily="34" charset="0"/>
              </a:rPr>
              <a:pPr/>
              <a:t>16</a:t>
            </a:fld>
            <a:endParaRPr lang="en-US">
              <a:latin typeface="Arial" pitchFamily="34" charset="0"/>
            </a:endParaRPr>
          </a:p>
        </p:txBody>
      </p:sp>
    </p:spTree>
    <p:extLst>
      <p:ext uri="{BB962C8B-B14F-4D97-AF65-F5344CB8AC3E}">
        <p14:creationId xmlns:p14="http://schemas.microsoft.com/office/powerpoint/2010/main" val="205737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3DE9B9-6668-4708-9994-824F92B6146D}"/>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3A7EB3EE-1B25-487E-AB0F-C1FE9B872E1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dirty="0"/>
          </a:p>
        </p:txBody>
      </p:sp>
      <p:sp>
        <p:nvSpPr>
          <p:cNvPr id="6" name="Rectangle 2">
            <a:extLst>
              <a:ext uri="{FF2B5EF4-FFF2-40B4-BE49-F238E27FC236}">
                <a16:creationId xmlns:a16="http://schemas.microsoft.com/office/drawing/2014/main" id="{593C90AA-C475-4A1A-B41A-75805ABE6AC6}"/>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Rectangle 3">
            <a:extLst>
              <a:ext uri="{FF2B5EF4-FFF2-40B4-BE49-F238E27FC236}">
                <a16:creationId xmlns:a16="http://schemas.microsoft.com/office/drawing/2014/main" id="{8182C1BC-21FC-4B20-9EF7-2176233AD8E9}"/>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helps to write code faster while increasing code quality.</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tests check their own results and provide immediate feedback.</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tests increase the stability of software.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is elegantly simple.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tests are developer tests.</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JUnit tests are written in Java.</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E1BE6B18-11AB-42B3-8791-C9961C799D41}"/>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3521F19C-2698-49B7-8C1C-A1A25F3FC687}" type="slidenum">
              <a:rPr lang="en-US" smtClean="0">
                <a:latin typeface="Arial" pitchFamily="34" charset="0"/>
              </a:rPr>
              <a:pPr/>
              <a:t>17</a:t>
            </a:fld>
            <a:endParaRPr lang="en-US">
              <a:latin typeface="Arial" pitchFamily="34" charset="0"/>
            </a:endParaRPr>
          </a:p>
        </p:txBody>
      </p:sp>
    </p:spTree>
    <p:extLst>
      <p:ext uri="{BB962C8B-B14F-4D97-AF65-F5344CB8AC3E}">
        <p14:creationId xmlns:p14="http://schemas.microsoft.com/office/powerpoint/2010/main" val="382175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C2E04F3-F3C7-4CE3-8A8F-631D41EB0FCA}"/>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F02132DD-D4C5-4F18-B81C-54B1B566A14B}"/>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dirty="0"/>
          </a:p>
        </p:txBody>
      </p:sp>
      <p:sp>
        <p:nvSpPr>
          <p:cNvPr id="6" name="Rectangle 2">
            <a:extLst>
              <a:ext uri="{FF2B5EF4-FFF2-40B4-BE49-F238E27FC236}">
                <a16:creationId xmlns:a16="http://schemas.microsoft.com/office/drawing/2014/main" id="{B5C759BA-B5D2-4FF6-9DB6-6186D9E561F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Rectangle 3">
            <a:extLst>
              <a:ext uri="{FF2B5EF4-FFF2-40B4-BE49-F238E27FC236}">
                <a16:creationId xmlns:a16="http://schemas.microsoft.com/office/drawing/2014/main" id="{18A4F3EF-BDF7-44B2-8663-A39FAF84A855}"/>
              </a:ext>
            </a:extLst>
          </p:cNvPr>
          <p:cNvSpPr txBox="1">
            <a:spLocks noChangeArrowheads="1"/>
          </p:cNvSpPr>
          <p:nvPr/>
        </p:nvSpPr>
        <p:spPr>
          <a:xfrm>
            <a:off x="1782204" y="1357427"/>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test case is a set of inputs, execution conditions, and expected results, which is used to evaluate a program’s compliance towards a specified requirement.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Tips for creating test cases:</a:t>
            </a:r>
          </a:p>
          <a:p>
            <a:pPr marL="800100" lvl="1" indent="-342900">
              <a:buFont typeface="Wingdings" pitchFamily="2" charset="2"/>
              <a:buChar char="Ø"/>
            </a:pPr>
            <a:r>
              <a:rPr lang="en-US" dirty="0"/>
              <a:t>Test results should be quick and easy to determine and understand.</a:t>
            </a:r>
          </a:p>
          <a:p>
            <a:pPr marL="800100" lvl="1" indent="-342900">
              <a:buFont typeface="Wingdings" pitchFamily="2" charset="2"/>
              <a:buChar char="Ø"/>
            </a:pPr>
            <a:r>
              <a:rPr lang="en-US" dirty="0"/>
              <a:t>Tests should be self explanatory.</a:t>
            </a:r>
          </a:p>
          <a:p>
            <a:pPr marL="800100" lvl="1" indent="-342900">
              <a:buFont typeface="Wingdings" pitchFamily="2" charset="2"/>
              <a:buChar char="Ø"/>
            </a:pPr>
            <a:r>
              <a:rPr lang="en-US" dirty="0"/>
              <a:t>Tests should be valid, unless intentionally testing for errors and/or error-recovery.</a:t>
            </a:r>
          </a:p>
        </p:txBody>
      </p:sp>
      <p:sp>
        <p:nvSpPr>
          <p:cNvPr id="8" name="Slide Number Placeholder 3">
            <a:extLst>
              <a:ext uri="{FF2B5EF4-FFF2-40B4-BE49-F238E27FC236}">
                <a16:creationId xmlns:a16="http://schemas.microsoft.com/office/drawing/2014/main" id="{D83D915D-76D1-4FA0-B1F3-A114ED076DE8}"/>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5FC692F7-3F58-4E02-9398-F6B24148F3CF}" type="slidenum">
              <a:rPr lang="en-US" smtClean="0">
                <a:latin typeface="Arial" pitchFamily="34" charset="0"/>
              </a:rPr>
              <a:pPr/>
              <a:t>18</a:t>
            </a:fld>
            <a:endParaRPr lang="en-US">
              <a:latin typeface="Arial" pitchFamily="34" charset="0"/>
            </a:endParaRPr>
          </a:p>
        </p:txBody>
      </p:sp>
    </p:spTree>
    <p:extLst>
      <p:ext uri="{BB962C8B-B14F-4D97-AF65-F5344CB8AC3E}">
        <p14:creationId xmlns:p14="http://schemas.microsoft.com/office/powerpoint/2010/main" val="416464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BA94570-E2C5-427C-BB9F-FE617DC875C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A5FCDD45-E8F5-4545-831F-DE920B8455E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dirty="0"/>
          </a:p>
        </p:txBody>
      </p:sp>
      <p:sp>
        <p:nvSpPr>
          <p:cNvPr id="6" name="Rectangle 2">
            <a:extLst>
              <a:ext uri="{FF2B5EF4-FFF2-40B4-BE49-F238E27FC236}">
                <a16:creationId xmlns:a16="http://schemas.microsoft.com/office/drawing/2014/main" id="{FC6B5BFC-FC1A-4676-8A9B-A09F5858D5A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Slide Number Placeholder 5">
            <a:extLst>
              <a:ext uri="{FF2B5EF4-FFF2-40B4-BE49-F238E27FC236}">
                <a16:creationId xmlns:a16="http://schemas.microsoft.com/office/drawing/2014/main" id="{7B119BD2-60E2-4D0B-8664-5F7E20DA23D1}"/>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2286B3D9-B73B-4322-9F6F-EF8EBEF58C28}" type="slidenum">
              <a:rPr lang="en-US" smtClean="0">
                <a:latin typeface="Arial" pitchFamily="34" charset="0"/>
              </a:rPr>
              <a:pPr/>
              <a:t>19</a:t>
            </a:fld>
            <a:endParaRPr lang="en-US">
              <a:latin typeface="Arial" pitchFamily="34" charset="0"/>
            </a:endParaRPr>
          </a:p>
        </p:txBody>
      </p:sp>
      <p:sp>
        <p:nvSpPr>
          <p:cNvPr id="8" name="Rectangle 7">
            <a:extLst>
              <a:ext uri="{FF2B5EF4-FFF2-40B4-BE49-F238E27FC236}">
                <a16:creationId xmlns:a16="http://schemas.microsoft.com/office/drawing/2014/main" id="{1A91F542-830B-451F-9CE3-685A405001B7}"/>
              </a:ext>
            </a:extLst>
          </p:cNvPr>
          <p:cNvSpPr>
            <a:spLocks noChangeArrowheads="1"/>
          </p:cNvSpPr>
          <p:nvPr/>
        </p:nvSpPr>
        <p:spPr bwMode="auto">
          <a:xfrm>
            <a:off x="3560764" y="1285876"/>
            <a:ext cx="5070475" cy="15716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algn="l" eaLnBrk="0" hangingPunct="0">
              <a:defRPr/>
            </a:pPr>
            <a:r>
              <a:rPr lang="en-US" b="1" dirty="0">
                <a:solidFill>
                  <a:srgbClr val="7F0055"/>
                </a:solidFill>
                <a:latin typeface="Courier New" pitchFamily="49" charset="0"/>
                <a:ea typeface="Calibri" pitchFamily="34" charset="0"/>
                <a:cs typeface="Courier New" pitchFamily="49" charset="0"/>
              </a:rPr>
              <a:t>public</a:t>
            </a:r>
            <a:r>
              <a:rPr lang="en-US" dirty="0">
                <a:solidFill>
                  <a:srgbClr val="000000"/>
                </a:solidFill>
                <a:latin typeface="Courier New" pitchFamily="49" charset="0"/>
                <a:ea typeface="Calibri" pitchFamily="34" charset="0"/>
                <a:cs typeface="Courier New" pitchFamily="49" charset="0"/>
              </a:rPr>
              <a:t> </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add(</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num1, </a:t>
            </a:r>
            <a:r>
              <a:rPr lang="en-US" b="1" dirty="0">
                <a:solidFill>
                  <a:srgbClr val="7F0055"/>
                </a:solidFill>
                <a:latin typeface="Courier New" pitchFamily="49" charset="0"/>
                <a:ea typeface="Calibri" pitchFamily="34" charset="0"/>
                <a:cs typeface="Courier New" pitchFamily="49" charset="0"/>
              </a:rPr>
              <a:t>int</a:t>
            </a:r>
            <a:r>
              <a:rPr lang="en-US" dirty="0">
                <a:solidFill>
                  <a:srgbClr val="000000"/>
                </a:solidFill>
                <a:latin typeface="Courier New" pitchFamily="49" charset="0"/>
                <a:ea typeface="Calibri" pitchFamily="34" charset="0"/>
                <a:cs typeface="Courier New" pitchFamily="49" charset="0"/>
              </a:rPr>
              <a:t> num2)</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r>
              <a:rPr lang="en-US" b="1" dirty="0">
                <a:solidFill>
                  <a:srgbClr val="7F0055"/>
                </a:solidFill>
                <a:latin typeface="Courier New" pitchFamily="49" charset="0"/>
                <a:ea typeface="Calibri" pitchFamily="34" charset="0"/>
                <a:cs typeface="Courier New" pitchFamily="49" charset="0"/>
              </a:rPr>
              <a:t>return</a:t>
            </a:r>
            <a:r>
              <a:rPr lang="en-US" dirty="0">
                <a:solidFill>
                  <a:srgbClr val="000000"/>
                </a:solidFill>
                <a:latin typeface="Courier New" pitchFamily="49" charset="0"/>
                <a:ea typeface="Calibri" pitchFamily="34" charset="0"/>
                <a:cs typeface="Courier New" pitchFamily="49" charset="0"/>
              </a:rPr>
              <a:t> num1 + num2;</a:t>
            </a:r>
            <a:endParaRPr lang="en-US" dirty="0">
              <a:latin typeface="Courier New" pitchFamily="49" charset="0"/>
              <a:cs typeface="Courier New" pitchFamily="49" charset="0"/>
            </a:endParaRPr>
          </a:p>
          <a:p>
            <a:pPr algn="l" eaLnBrk="0" hangingPunct="0">
              <a:lnSpc>
                <a:spcPct val="100000"/>
              </a:lnSpc>
              <a:spcBef>
                <a:spcPct val="0"/>
              </a:spcBef>
              <a:buClrTx/>
              <a:defRPr/>
            </a:pPr>
            <a:r>
              <a:rPr lang="en-US" dirty="0">
                <a:solidFill>
                  <a:srgbClr val="000000"/>
                </a:solidFill>
                <a:latin typeface="Courier New" pitchFamily="49" charset="0"/>
                <a:ea typeface="Calibri" pitchFamily="34" charset="0"/>
                <a:cs typeface="Courier New" pitchFamily="49" charset="0"/>
              </a:rPr>
              <a:t>	}</a:t>
            </a:r>
            <a:endParaRPr lang="en-US" dirty="0">
              <a:latin typeface="Courier New" pitchFamily="49" charset="0"/>
              <a:cs typeface="Courier New" pitchFamily="49" charset="0"/>
            </a:endParaRPr>
          </a:p>
        </p:txBody>
      </p:sp>
      <p:sp>
        <p:nvSpPr>
          <p:cNvPr id="9" name="Rectangular Callout 6">
            <a:extLst>
              <a:ext uri="{FF2B5EF4-FFF2-40B4-BE49-F238E27FC236}">
                <a16:creationId xmlns:a16="http://schemas.microsoft.com/office/drawing/2014/main" id="{4241FE3C-D073-4CD6-A1F0-8FE384B20433}"/>
              </a:ext>
            </a:extLst>
          </p:cNvPr>
          <p:cNvSpPr/>
          <p:nvPr/>
        </p:nvSpPr>
        <p:spPr bwMode="auto">
          <a:xfrm>
            <a:off x="510989" y="1373457"/>
            <a:ext cx="2941826" cy="1484044"/>
          </a:xfrm>
          <a:prstGeom prst="wedgeRectCallout">
            <a:avLst>
              <a:gd name="adj1" fmla="val 73538"/>
              <a:gd name="adj2" fmla="val -12518"/>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sample code of a method that adds two numbers, </a:t>
            </a:r>
            <a:r>
              <a:rPr lang="en-US" i="1" dirty="0"/>
              <a:t>num1 </a:t>
            </a:r>
            <a:r>
              <a:rPr lang="en-US" dirty="0"/>
              <a:t>and </a:t>
            </a:r>
            <a:r>
              <a:rPr lang="en-US" i="1" dirty="0"/>
              <a:t>num2</a:t>
            </a:r>
            <a:r>
              <a:rPr lang="en-US" dirty="0"/>
              <a:t>.</a:t>
            </a:r>
            <a:endParaRPr lang="en-GB" dirty="0">
              <a:solidFill>
                <a:schemeClr val="tx1"/>
              </a:solidFill>
            </a:endParaRPr>
          </a:p>
        </p:txBody>
      </p:sp>
      <p:grpSp>
        <p:nvGrpSpPr>
          <p:cNvPr id="10" name="Group 8">
            <a:extLst>
              <a:ext uri="{FF2B5EF4-FFF2-40B4-BE49-F238E27FC236}">
                <a16:creationId xmlns:a16="http://schemas.microsoft.com/office/drawing/2014/main" id="{C8DD6F2C-BA24-42BE-AFB1-81DCB6C36917}"/>
              </a:ext>
            </a:extLst>
          </p:cNvPr>
          <p:cNvGrpSpPr>
            <a:grpSpLocks/>
          </p:cNvGrpSpPr>
          <p:nvPr/>
        </p:nvGrpSpPr>
        <p:grpSpPr bwMode="auto">
          <a:xfrm>
            <a:off x="3203576" y="3071814"/>
            <a:ext cx="8334001" cy="3405187"/>
            <a:chOff x="1679570" y="3071810"/>
            <a:chExt cx="8334041" cy="3405325"/>
          </a:xfrm>
        </p:grpSpPr>
        <p:sp>
          <p:nvSpPr>
            <p:cNvPr id="11" name="Rectangle 8">
              <a:extLst>
                <a:ext uri="{FF2B5EF4-FFF2-40B4-BE49-F238E27FC236}">
                  <a16:creationId xmlns:a16="http://schemas.microsoft.com/office/drawing/2014/main" id="{589DBE32-7265-40F4-A974-09FA203746C9}"/>
                </a:ext>
              </a:extLst>
            </p:cNvPr>
            <p:cNvSpPr>
              <a:spLocks noChangeArrowheads="1"/>
            </p:cNvSpPr>
            <p:nvPr/>
          </p:nvSpPr>
          <p:spPr bwMode="auto">
            <a:xfrm>
              <a:off x="1679570" y="3071810"/>
              <a:ext cx="5784878" cy="34053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TestAdd()</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if(add(3,5)==8)</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"Success !"</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else</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"Oops. Failed!"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12" name="Rectangular Callout 7">
              <a:extLst>
                <a:ext uri="{FF2B5EF4-FFF2-40B4-BE49-F238E27FC236}">
                  <a16:creationId xmlns:a16="http://schemas.microsoft.com/office/drawing/2014/main" id="{BD221F18-4873-45AF-96A8-C992083FF506}"/>
                </a:ext>
              </a:extLst>
            </p:cNvPr>
            <p:cNvSpPr/>
            <p:nvPr/>
          </p:nvSpPr>
          <p:spPr bwMode="auto">
            <a:xfrm>
              <a:off x="7585099" y="3606819"/>
              <a:ext cx="2428512" cy="2394047"/>
            </a:xfrm>
            <a:prstGeom prst="wedgeRectCallout">
              <a:avLst>
                <a:gd name="adj1" fmla="val -80887"/>
                <a:gd name="adj2" fmla="val -27146"/>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sample unit test case that verifies the result of the method on the top figure.</a:t>
              </a:r>
            </a:p>
          </p:txBody>
        </p:sp>
      </p:grpSp>
    </p:spTree>
    <p:extLst>
      <p:ext uri="{BB962C8B-B14F-4D97-AF65-F5344CB8AC3E}">
        <p14:creationId xmlns:p14="http://schemas.microsoft.com/office/powerpoint/2010/main" val="316800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A89DAC-7119-40BE-9F9F-A95996308573}"/>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40B8B800-B32E-435E-81A1-6B9E4CCBD23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a:t>
            </a:fld>
            <a:endParaRPr lang="en-US" dirty="0"/>
          </a:p>
        </p:txBody>
      </p:sp>
      <p:sp>
        <p:nvSpPr>
          <p:cNvPr id="6" name="Rectangle 5">
            <a:extLst>
              <a:ext uri="{FF2B5EF4-FFF2-40B4-BE49-F238E27FC236}">
                <a16:creationId xmlns:a16="http://schemas.microsoft.com/office/drawing/2014/main" id="{26C9DABA-DA7E-4233-A571-D31618174C78}"/>
              </a:ext>
            </a:extLst>
          </p:cNvPr>
          <p:cNvSpPr>
            <a:spLocks noGrp="1" noChangeArrowheads="1"/>
          </p:cNvSpPr>
          <p:nvPr/>
        </p:nvSpPr>
        <p:spPr>
          <a:xfrm>
            <a:off x="254692" y="212948"/>
            <a:ext cx="7608216" cy="996280"/>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4000" kern="1200">
                <a:solidFill>
                  <a:schemeClr val="accent1"/>
                </a:solidFill>
                <a:latin typeface="+mj-lt"/>
                <a:ea typeface="+mj-ea"/>
                <a:cs typeface="+mj-cs"/>
              </a:defRPr>
            </a:lvl1pPr>
          </a:lstStyle>
          <a:p>
            <a:pPr eaLnBrk="1" hangingPunct="1"/>
            <a:r>
              <a:rPr lang="en-US"/>
              <a:t>Module Objectives</a:t>
            </a:r>
          </a:p>
        </p:txBody>
      </p:sp>
      <p:sp>
        <p:nvSpPr>
          <p:cNvPr id="7" name="Rectangle 6">
            <a:extLst>
              <a:ext uri="{FF2B5EF4-FFF2-40B4-BE49-F238E27FC236}">
                <a16:creationId xmlns:a16="http://schemas.microsoft.com/office/drawing/2014/main" id="{CCFB4871-F47D-4FAF-8492-B8719697ACB0}"/>
              </a:ext>
            </a:extLst>
          </p:cNvPr>
          <p:cNvSpPr>
            <a:spLocks noGrp="1" noChangeArrowheads="1"/>
          </p:cNvSpPr>
          <p:nvPr/>
        </p:nvSpPr>
        <p:spPr>
          <a:xfrm>
            <a:off x="412036" y="1054972"/>
            <a:ext cx="7435660" cy="494506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At the end of this module, you will be able to:</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Define the concepts of unit testing</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Describe the purpose and benefits of unit testing</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Identify the general principles of test conditions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Apply and utilize the principles of test conditions</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Explain the JUnit framework</a:t>
            </a:r>
          </a:p>
          <a:p>
            <a:pPr marL="800100" lvl="1" indent="-342900" eaLnBrk="1" hangingPunct="1">
              <a:buFont typeface="Arial" panose="020B0604020202020204" pitchFamily="34" charset="0"/>
              <a:buChar char="•"/>
            </a:pPr>
            <a:r>
              <a:rPr lang="en-US" sz="2400" dirty="0">
                <a:latin typeface="Arial" panose="020B0604020202020204" pitchFamily="34" charset="0"/>
                <a:cs typeface="Arial" panose="020B0604020202020204" pitchFamily="34" charset="0"/>
              </a:rPr>
              <a:t>Perform unit testing using the JUnit framework</a:t>
            </a:r>
          </a:p>
        </p:txBody>
      </p:sp>
      <p:sp>
        <p:nvSpPr>
          <p:cNvPr id="8" name="Slide Number Placeholder 4">
            <a:extLst>
              <a:ext uri="{FF2B5EF4-FFF2-40B4-BE49-F238E27FC236}">
                <a16:creationId xmlns:a16="http://schemas.microsoft.com/office/drawing/2014/main" id="{E81DE249-72AD-4DB6-8FC6-2FD7F30363CD}"/>
              </a:ext>
            </a:extLst>
          </p:cNvPr>
          <p:cNvSpPr>
            <a:spLocks noGrp="1"/>
          </p:cNvSpPr>
          <p:nvPr/>
        </p:nvSpPr>
        <p:spPr>
          <a:xfrm>
            <a:off x="8968751" y="6279928"/>
            <a:ext cx="2743200" cy="365125"/>
          </a:xfrm>
          <a:prstGeom prst="rect">
            <a:avLst/>
          </a:prstGeom>
          <a:noFill/>
          <a:ln>
            <a:noFill/>
          </a:ln>
        </p:spPr>
        <p:txBody>
          <a:bodyPr/>
          <a:lstStyle>
            <a:defPPr>
              <a:defRPr lang="en-US"/>
            </a:defPPr>
            <a:lvl1pPr marL="0" algn="r" defTabSz="914400" rtl="0" eaLnBrk="1" latinLnBrk="0" hangingPunct="1">
              <a:defRPr sz="9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itchFamily="34" charset="0"/>
            </a:endParaRPr>
          </a:p>
          <a:p>
            <a:fld id="{16DACD73-97B1-43D0-AF60-691592596CB0}" type="slidenum">
              <a:rPr lang="en-US" smtClean="0">
                <a:latin typeface="Arial" pitchFamily="34" charset="0"/>
              </a:rPr>
              <a:pPr/>
              <a:t>2</a:t>
            </a:fld>
            <a:endParaRPr lang="en-US">
              <a:latin typeface="Arial" pitchFamily="34" charset="0"/>
            </a:endParaRPr>
          </a:p>
        </p:txBody>
      </p:sp>
      <p:pic>
        <p:nvPicPr>
          <p:cNvPr id="9" name="Picture 8">
            <a:extLst>
              <a:ext uri="{FF2B5EF4-FFF2-40B4-BE49-F238E27FC236}">
                <a16:creationId xmlns:a16="http://schemas.microsoft.com/office/drawing/2014/main" id="{2A03EABD-2D2D-AB41-84DF-0B3AAD56B6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7251" y="242170"/>
            <a:ext cx="3840057" cy="4743450"/>
          </a:xfrm>
          <a:prstGeom prst="rect">
            <a:avLst/>
          </a:prstGeom>
        </p:spPr>
      </p:pic>
    </p:spTree>
    <p:extLst>
      <p:ext uri="{BB962C8B-B14F-4D97-AF65-F5344CB8AC3E}">
        <p14:creationId xmlns:p14="http://schemas.microsoft.com/office/powerpoint/2010/main" val="2183692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81A4DC-BD90-403C-AA40-252D4471E871}"/>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C3F28946-9EA3-415C-8C78-3B9F6E688C3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dirty="0"/>
          </a:p>
        </p:txBody>
      </p:sp>
      <p:sp>
        <p:nvSpPr>
          <p:cNvPr id="6" name="Rectangle 2">
            <a:extLst>
              <a:ext uri="{FF2B5EF4-FFF2-40B4-BE49-F238E27FC236}">
                <a16:creationId xmlns:a16="http://schemas.microsoft.com/office/drawing/2014/main" id="{1D16D712-8012-4393-9F3C-F4F156E55CBB}"/>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Rectangle 3">
            <a:extLst>
              <a:ext uri="{FF2B5EF4-FFF2-40B4-BE49-F238E27FC236}">
                <a16:creationId xmlns:a16="http://schemas.microsoft.com/office/drawing/2014/main" id="{799F13E2-3A0A-4335-A8C9-D782CC235141}"/>
              </a:ext>
            </a:extLst>
          </p:cNvPr>
          <p:cNvSpPr txBox="1">
            <a:spLocks noChangeArrowheads="1"/>
          </p:cNvSpPr>
          <p:nvPr/>
        </p:nvSpPr>
        <p:spPr>
          <a:xfrm>
            <a:off x="409584" y="1447800"/>
            <a:ext cx="9896466" cy="48006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90000"/>
              </a:lnSpc>
              <a:buFont typeface="Arial" panose="020B0604020202020204" pitchFamily="34" charset="0"/>
              <a:buChar char="•"/>
            </a:pPr>
            <a:r>
              <a:rPr lang="en-US" sz="2400">
                <a:latin typeface="Arial" panose="020B0604020202020204" pitchFamily="34" charset="0"/>
                <a:cs typeface="Arial" panose="020B0604020202020204" pitchFamily="34" charset="0"/>
              </a:rPr>
              <a:t>In JUnit, unit test cases are created by using assert methods.</a:t>
            </a:r>
          </a:p>
          <a:p>
            <a:pPr marL="342900" indent="-342900">
              <a:lnSpc>
                <a:spcPct val="90000"/>
              </a:lnSpc>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US" sz="2400">
                <a:latin typeface="Arial" panose="020B0604020202020204" pitchFamily="34" charset="0"/>
                <a:cs typeface="Arial" panose="020B0604020202020204" pitchFamily="34" charset="0"/>
              </a:rPr>
              <a:t>Assert methods are built in the JUnit framework and are used to determine the compliance of source code to the requirements.</a:t>
            </a:r>
          </a:p>
          <a:p>
            <a:pPr marL="342900" indent="-342900">
              <a:lnSpc>
                <a:spcPct val="90000"/>
              </a:lnSpc>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US" sz="2400">
                <a:latin typeface="Arial" panose="020B0604020202020204" pitchFamily="34" charset="0"/>
                <a:cs typeface="Arial" panose="020B0604020202020204" pitchFamily="34" charset="0"/>
              </a:rPr>
              <a:t>Commonly used assert methods are:</a:t>
            </a:r>
          </a:p>
          <a:p>
            <a:pPr marL="800100" lvl="1" indent="-342900">
              <a:lnSpc>
                <a:spcPct val="90000"/>
              </a:lnSpc>
              <a:buFont typeface="Wingdings" pitchFamily="2" charset="2"/>
              <a:buChar char="Ø"/>
            </a:pPr>
            <a:r>
              <a:rPr lang="en-US" sz="2400">
                <a:latin typeface="Arial" panose="020B0604020202020204" pitchFamily="34" charset="0"/>
                <a:cs typeface="Arial" panose="020B0604020202020204" pitchFamily="34" charset="0"/>
              </a:rPr>
              <a:t>assertTrue(boolean), </a:t>
            </a:r>
          </a:p>
          <a:p>
            <a:pPr marL="800100" lvl="1" indent="-342900">
              <a:lnSpc>
                <a:spcPct val="90000"/>
              </a:lnSpc>
              <a:buFont typeface="Wingdings" pitchFamily="2" charset="2"/>
              <a:buChar char="Ø"/>
            </a:pPr>
            <a:r>
              <a:rPr lang="en-US" sz="2400">
                <a:latin typeface="Arial" panose="020B0604020202020204" pitchFamily="34" charset="0"/>
                <a:cs typeface="Arial" panose="020B0604020202020204" pitchFamily="34" charset="0"/>
              </a:rPr>
              <a:t>assertTrue(String, boolean)</a:t>
            </a:r>
          </a:p>
          <a:p>
            <a:pPr marL="800100" lvl="1" indent="-342900">
              <a:lnSpc>
                <a:spcPct val="90000"/>
              </a:lnSpc>
              <a:buFont typeface="Wingdings" pitchFamily="2" charset="2"/>
              <a:buChar char="Ø"/>
            </a:pPr>
            <a:r>
              <a:rPr lang="en-US" sz="2400">
                <a:latin typeface="Arial" panose="020B0604020202020204" pitchFamily="34" charset="0"/>
                <a:cs typeface="Arial" panose="020B0604020202020204" pitchFamily="34" charset="0"/>
              </a:rPr>
              <a:t>assertEquals(Object, Object)</a:t>
            </a:r>
          </a:p>
          <a:p>
            <a:pPr marL="800100" lvl="1" indent="-342900">
              <a:lnSpc>
                <a:spcPct val="90000"/>
              </a:lnSpc>
              <a:buFont typeface="Wingdings" pitchFamily="2" charset="2"/>
              <a:buChar char="Ø"/>
            </a:pPr>
            <a:r>
              <a:rPr lang="en-US" sz="2400">
                <a:latin typeface="Arial" panose="020B0604020202020204" pitchFamily="34" charset="0"/>
                <a:cs typeface="Arial" panose="020B0604020202020204" pitchFamily="34" charset="0"/>
              </a:rPr>
              <a:t>assertNull(Object)</a:t>
            </a:r>
          </a:p>
          <a:p>
            <a:pPr marL="800100" lvl="1" indent="-342900">
              <a:lnSpc>
                <a:spcPct val="90000"/>
              </a:lnSpc>
              <a:buFont typeface="Wingdings" pitchFamily="2" charset="2"/>
              <a:buChar char="Ø"/>
            </a:pPr>
            <a:r>
              <a:rPr lang="en-US" sz="2400">
                <a:latin typeface="Arial" panose="020B0604020202020204" pitchFamily="34" charset="0"/>
                <a:cs typeface="Arial" panose="020B0604020202020204" pitchFamily="34" charset="0"/>
              </a:rPr>
              <a:t>fail(String)</a:t>
            </a:r>
          </a:p>
          <a:p>
            <a:pPr marL="342900" indent="-342900">
              <a:lnSpc>
                <a:spcPct val="9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8EDDFB10-3553-41CA-A651-C6FB0FB7F6D8}"/>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FFC9335A-E3B0-407D-AA48-3F31AC576B3E}" type="slidenum">
              <a:rPr lang="en-US" smtClean="0">
                <a:latin typeface="Arial" pitchFamily="34" charset="0"/>
              </a:rPr>
              <a:pPr/>
              <a:t>20</a:t>
            </a:fld>
            <a:endParaRPr lang="en-US">
              <a:latin typeface="Arial" pitchFamily="34" charset="0"/>
            </a:endParaRPr>
          </a:p>
        </p:txBody>
      </p:sp>
    </p:spTree>
    <p:extLst>
      <p:ext uri="{BB962C8B-B14F-4D97-AF65-F5344CB8AC3E}">
        <p14:creationId xmlns:p14="http://schemas.microsoft.com/office/powerpoint/2010/main" val="420060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782D0F-06BF-4C29-92C3-5505B22C444B}"/>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352681E1-D4BF-4D73-BECD-E817D779F73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21</a:t>
            </a:fld>
            <a:endParaRPr lang="en-US" dirty="0"/>
          </a:p>
        </p:txBody>
      </p:sp>
      <p:sp>
        <p:nvSpPr>
          <p:cNvPr id="6" name="Rectangle 2">
            <a:extLst>
              <a:ext uri="{FF2B5EF4-FFF2-40B4-BE49-F238E27FC236}">
                <a16:creationId xmlns:a16="http://schemas.microsoft.com/office/drawing/2014/main" id="{A0934A05-A54C-4DC1-9DD3-8D568725B2C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Slide Number Placeholder 5">
            <a:extLst>
              <a:ext uri="{FF2B5EF4-FFF2-40B4-BE49-F238E27FC236}">
                <a16:creationId xmlns:a16="http://schemas.microsoft.com/office/drawing/2014/main" id="{024B5434-8162-47DD-A77B-D1142BF74D4C}"/>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C7A6324B-19DF-4DCE-9D47-F68212FFC792}" type="slidenum">
              <a:rPr lang="en-US" smtClean="0">
                <a:latin typeface="Arial" pitchFamily="34" charset="0"/>
              </a:rPr>
              <a:pPr/>
              <a:t>21</a:t>
            </a:fld>
            <a:endParaRPr lang="en-US">
              <a:latin typeface="Arial" pitchFamily="34" charset="0"/>
            </a:endParaRPr>
          </a:p>
        </p:txBody>
      </p:sp>
      <p:sp>
        <p:nvSpPr>
          <p:cNvPr id="8" name="Rectangle 8">
            <a:extLst>
              <a:ext uri="{FF2B5EF4-FFF2-40B4-BE49-F238E27FC236}">
                <a16:creationId xmlns:a16="http://schemas.microsoft.com/office/drawing/2014/main" id="{2C3426CF-C387-4E33-8D5C-67DB59901B19}"/>
              </a:ext>
            </a:extLst>
          </p:cNvPr>
          <p:cNvSpPr>
            <a:spLocks noChangeArrowheads="1"/>
          </p:cNvSpPr>
          <p:nvPr/>
        </p:nvSpPr>
        <p:spPr bwMode="auto">
          <a:xfrm>
            <a:off x="3952875" y="1285875"/>
            <a:ext cx="5786438" cy="3214688"/>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TestAdd()</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if(add(3,5)==8)</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"Success !"</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else</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System.</a:t>
            </a:r>
            <a:r>
              <a:rPr lang="en-US" b="1" i="1" dirty="0">
                <a:solidFill>
                  <a:srgbClr val="0000FF"/>
                </a:solidFill>
                <a:latin typeface="Courier New" pitchFamily="49" charset="0"/>
                <a:ea typeface="Calibri" pitchFamily="34" charset="0"/>
                <a:cs typeface="Courier New" pitchFamily="49" charset="0"/>
              </a:rPr>
              <a:t>out</a:t>
            </a:r>
            <a:r>
              <a:rPr lang="en-US" b="1" dirty="0">
                <a:solidFill>
                  <a:srgbClr val="7F0055"/>
                </a:solidFill>
                <a:latin typeface="Courier New" pitchFamily="49" charset="0"/>
                <a:ea typeface="Calibri" pitchFamily="34" charset="0"/>
                <a:cs typeface="Courier New" pitchFamily="49" charset="0"/>
              </a:rPr>
              <a:t>.println(</a:t>
            </a:r>
            <a:r>
              <a:rPr lang="en-US" b="1" dirty="0">
                <a:solidFill>
                  <a:srgbClr val="0000FF"/>
                </a:solidFill>
                <a:latin typeface="Courier New" pitchFamily="49" charset="0"/>
                <a:ea typeface="Calibri" pitchFamily="34" charset="0"/>
                <a:cs typeface="Courier New" pitchFamily="49" charset="0"/>
              </a:rPr>
              <a:t>"Oops. Failed!"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9" name="Rectangle 8">
            <a:extLst>
              <a:ext uri="{FF2B5EF4-FFF2-40B4-BE49-F238E27FC236}">
                <a16:creationId xmlns:a16="http://schemas.microsoft.com/office/drawing/2014/main" id="{356E53D2-83FE-4832-AC3C-5066C4913848}"/>
              </a:ext>
            </a:extLst>
          </p:cNvPr>
          <p:cNvSpPr>
            <a:spLocks noChangeArrowheads="1"/>
          </p:cNvSpPr>
          <p:nvPr/>
        </p:nvSpPr>
        <p:spPr bwMode="auto">
          <a:xfrm>
            <a:off x="1952625" y="4962526"/>
            <a:ext cx="4681538" cy="1419225"/>
          </a:xfrm>
          <a:prstGeom prst="rect">
            <a:avLst/>
          </a:prstGeom>
          <a:solidFill>
            <a:schemeClr val="bg2">
              <a:lumMod val="40000"/>
              <a:lumOff val="6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0488" tIns="44450" rIns="90488" bIns="44450" anchor="ctr"/>
          <a:lstStyle/>
          <a:p>
            <a:pPr defTabSz="115888" eaLnBrk="0" hangingPunct="0">
              <a:defRPr/>
            </a:pPr>
            <a:r>
              <a:rPr lang="en-US" b="1" dirty="0">
                <a:solidFill>
                  <a:srgbClr val="7F0055"/>
                </a:solidFill>
                <a:latin typeface="Courier New" pitchFamily="49" charset="0"/>
                <a:ea typeface="Calibri" pitchFamily="34" charset="0"/>
                <a:cs typeface="Courier New" pitchFamily="49" charset="0"/>
              </a:rPr>
              <a:t>	public void </a:t>
            </a:r>
            <a:r>
              <a:rPr lang="en-US" b="1" dirty="0" err="1">
                <a:solidFill>
                  <a:srgbClr val="7F0055"/>
                </a:solidFill>
                <a:latin typeface="Courier New" pitchFamily="49" charset="0"/>
                <a:ea typeface="Calibri" pitchFamily="34" charset="0"/>
                <a:cs typeface="Courier New" pitchFamily="49" charset="0"/>
              </a:rPr>
              <a:t>TestAdd</a:t>
            </a:r>
            <a:r>
              <a:rPr lang="en-US" b="1" dirty="0">
                <a:solidFill>
                  <a:srgbClr val="7F0055"/>
                </a:solidFill>
                <a:latin typeface="Courier New" pitchFamily="49" charset="0"/>
                <a:ea typeface="Calibri" pitchFamily="34" charset="0"/>
                <a:cs typeface="Courier New" pitchFamily="49" charset="0"/>
              </a:rPr>
              <a:t>()</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r>
              <a:rPr lang="en-US" b="1" dirty="0" err="1">
                <a:solidFill>
                  <a:srgbClr val="7F0055"/>
                </a:solidFill>
                <a:latin typeface="Courier New" pitchFamily="49" charset="0"/>
                <a:ea typeface="Calibri" pitchFamily="34" charset="0"/>
                <a:cs typeface="Courier New" pitchFamily="49" charset="0"/>
              </a:rPr>
              <a:t>assertEquals</a:t>
            </a:r>
            <a:r>
              <a:rPr lang="en-US" b="1" dirty="0">
                <a:solidFill>
                  <a:srgbClr val="7F0055"/>
                </a:solidFill>
                <a:latin typeface="Courier New" pitchFamily="49" charset="0"/>
                <a:ea typeface="Calibri" pitchFamily="34" charset="0"/>
                <a:cs typeface="Courier New" pitchFamily="49" charset="0"/>
              </a:rPr>
              <a:t>(8, add( 3 , 5 ));</a:t>
            </a:r>
          </a:p>
          <a:p>
            <a:pPr defTabSz="115888" eaLnBrk="0" hangingPunct="0">
              <a:spcBef>
                <a:spcPct val="0"/>
              </a:spcBef>
              <a:defRPr/>
            </a:pPr>
            <a:r>
              <a:rPr lang="en-US" b="1" dirty="0">
                <a:solidFill>
                  <a:srgbClr val="7F0055"/>
                </a:solidFill>
                <a:latin typeface="Courier New" pitchFamily="49" charset="0"/>
                <a:ea typeface="Calibri" pitchFamily="34" charset="0"/>
                <a:cs typeface="Courier New" pitchFamily="49" charset="0"/>
              </a:rPr>
              <a:t>	}</a:t>
            </a:r>
          </a:p>
        </p:txBody>
      </p:sp>
      <p:sp>
        <p:nvSpPr>
          <p:cNvPr id="10" name="Rectangular Callout 6">
            <a:extLst>
              <a:ext uri="{FF2B5EF4-FFF2-40B4-BE49-F238E27FC236}">
                <a16:creationId xmlns:a16="http://schemas.microsoft.com/office/drawing/2014/main" id="{DD39C315-D643-43D9-B217-66AB286094FE}"/>
              </a:ext>
            </a:extLst>
          </p:cNvPr>
          <p:cNvSpPr/>
          <p:nvPr/>
        </p:nvSpPr>
        <p:spPr bwMode="auto">
          <a:xfrm>
            <a:off x="739588" y="1285875"/>
            <a:ext cx="3060887" cy="2357438"/>
          </a:xfrm>
          <a:prstGeom prst="wedgeRectCallout">
            <a:avLst>
              <a:gd name="adj1" fmla="val 73538"/>
              <a:gd name="adj2" fmla="val -12518"/>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is a generic test case, which prints out a message depending on the outcome of the </a:t>
            </a:r>
            <a:r>
              <a:rPr lang="en-US" dirty="0" err="1"/>
              <a:t>AddTwoNumbers</a:t>
            </a:r>
            <a:r>
              <a:rPr lang="en-US" dirty="0"/>
              <a:t> method.</a:t>
            </a:r>
            <a:endParaRPr lang="en-GB" dirty="0">
              <a:solidFill>
                <a:schemeClr val="tx1"/>
              </a:solidFill>
            </a:endParaRPr>
          </a:p>
        </p:txBody>
      </p:sp>
      <p:sp>
        <p:nvSpPr>
          <p:cNvPr id="11" name="Rectangular Callout 9">
            <a:extLst>
              <a:ext uri="{FF2B5EF4-FFF2-40B4-BE49-F238E27FC236}">
                <a16:creationId xmlns:a16="http://schemas.microsoft.com/office/drawing/2014/main" id="{45697C21-4271-40AA-9608-A077FBD21F56}"/>
              </a:ext>
            </a:extLst>
          </p:cNvPr>
          <p:cNvSpPr/>
          <p:nvPr/>
        </p:nvSpPr>
        <p:spPr bwMode="auto">
          <a:xfrm>
            <a:off x="7277099" y="4962526"/>
            <a:ext cx="3561229" cy="1681163"/>
          </a:xfrm>
          <a:prstGeom prst="wedgeRectCallout">
            <a:avLst>
              <a:gd name="adj1" fmla="val -80887"/>
              <a:gd name="adj2" fmla="val -27146"/>
            </a:avLst>
          </a:prstGeom>
          <a:ln>
            <a:headEnd type="none" w="med" len="med"/>
            <a:tailEnd type="triangle" w="med" len="med"/>
          </a:ln>
        </p:spPr>
        <p:style>
          <a:lnRef idx="3">
            <a:schemeClr val="lt1"/>
          </a:lnRef>
          <a:fillRef idx="1">
            <a:schemeClr val="accent1"/>
          </a:fillRef>
          <a:effectRef idx="1">
            <a:schemeClr val="accent1"/>
          </a:effectRef>
          <a:fontRef idx="minor">
            <a:schemeClr val="lt1"/>
          </a:fontRef>
        </p:style>
        <p:txBody>
          <a:bodyPr lIns="90488" tIns="91440" rIns="90488" bIns="91440" anchor="ctr"/>
          <a:lstStyle/>
          <a:p>
            <a:pPr algn="l">
              <a:defRPr/>
            </a:pPr>
            <a:r>
              <a:rPr lang="en-US" dirty="0"/>
              <a:t>This test case performs the same task as above and shows the results with a red or green bar, instead of string messages.</a:t>
            </a:r>
          </a:p>
        </p:txBody>
      </p:sp>
    </p:spTree>
    <p:extLst>
      <p:ext uri="{BB962C8B-B14F-4D97-AF65-F5344CB8AC3E}">
        <p14:creationId xmlns:p14="http://schemas.microsoft.com/office/powerpoint/2010/main" val="412253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10F0DE-D338-4AE8-9CFB-6A8BD59AB474}"/>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A4C9133B-A5B3-4501-A032-F679524B408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dirty="0"/>
          </a:p>
        </p:txBody>
      </p:sp>
      <p:sp>
        <p:nvSpPr>
          <p:cNvPr id="6" name="Rectangle 2">
            <a:extLst>
              <a:ext uri="{FF2B5EF4-FFF2-40B4-BE49-F238E27FC236}">
                <a16:creationId xmlns:a16="http://schemas.microsoft.com/office/drawing/2014/main" id="{1B0B3241-0D6C-4070-BBEB-654A67415587}"/>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JUnit as a Testing Tool (cont.)</a:t>
            </a:r>
          </a:p>
        </p:txBody>
      </p:sp>
      <p:sp>
        <p:nvSpPr>
          <p:cNvPr id="7" name="Rectangle 3">
            <a:extLst>
              <a:ext uri="{FF2B5EF4-FFF2-40B4-BE49-F238E27FC236}">
                <a16:creationId xmlns:a16="http://schemas.microsoft.com/office/drawing/2014/main" id="{22EE9DDC-A970-4E31-AAC3-5BB5BAA57983}"/>
              </a:ext>
            </a:extLst>
          </p:cNvPr>
          <p:cNvSpPr txBox="1">
            <a:spLocks noChangeArrowheads="1"/>
          </p:cNvSpPr>
          <p:nvPr/>
        </p:nvSpPr>
        <p:spPr>
          <a:xfrm>
            <a:off x="1676400" y="1362076"/>
            <a:ext cx="8458200" cy="638175"/>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nSpc>
                <a:spcPct val="80000"/>
              </a:lnSpc>
            </a:pPr>
            <a:r>
              <a:rPr lang="en-US" sz="2400" dirty="0">
                <a:latin typeface="Arial" panose="020B0604020202020204" pitchFamily="34" charset="0"/>
                <a:cs typeface="Arial" panose="020B0604020202020204" pitchFamily="34" charset="0"/>
              </a:rPr>
              <a:t>Sample code: </a:t>
            </a:r>
          </a:p>
          <a:p>
            <a:pPr lvl="1">
              <a:lnSpc>
                <a:spcPct val="80000"/>
              </a:lnSpc>
              <a:buFontTx/>
              <a:buNone/>
            </a:pPr>
            <a:r>
              <a:rPr lang="en-US" sz="2400" dirty="0">
                <a:latin typeface="Arial" panose="020B0604020202020204" pitchFamily="34" charset="0"/>
                <a:cs typeface="Arial" panose="020B0604020202020204" pitchFamily="34" charset="0"/>
              </a:rPr>
              <a:t>Module 9 -&gt; Calculator test and product Test</a:t>
            </a:r>
          </a:p>
        </p:txBody>
      </p:sp>
      <p:sp>
        <p:nvSpPr>
          <p:cNvPr id="8" name="Slide Number Placeholder 3">
            <a:extLst>
              <a:ext uri="{FF2B5EF4-FFF2-40B4-BE49-F238E27FC236}">
                <a16:creationId xmlns:a16="http://schemas.microsoft.com/office/drawing/2014/main" id="{A3A0EA20-E389-4669-B181-742CA374986C}"/>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30E4E5D2-6790-48FF-8150-6AEEE940006E}" type="slidenum">
              <a:rPr lang="en-US" smtClean="0">
                <a:latin typeface="Arial" pitchFamily="34" charset="0"/>
              </a:rPr>
              <a:pPr/>
              <a:t>22</a:t>
            </a:fld>
            <a:endParaRPr lang="en-US">
              <a:latin typeface="Arial" pitchFamily="34" charset="0"/>
            </a:endParaRPr>
          </a:p>
        </p:txBody>
      </p:sp>
    </p:spTree>
    <p:extLst>
      <p:ext uri="{BB962C8B-B14F-4D97-AF65-F5344CB8AC3E}">
        <p14:creationId xmlns:p14="http://schemas.microsoft.com/office/powerpoint/2010/main" val="318396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791EE5-6BAC-4709-881E-D503DB6AAFB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315A75A8-BC3D-4D03-9B0D-C8E4E0FA100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23</a:t>
            </a:fld>
            <a:endParaRPr lang="en-US" dirty="0"/>
          </a:p>
        </p:txBody>
      </p:sp>
      <p:sp>
        <p:nvSpPr>
          <p:cNvPr id="6" name="Rectangle 2">
            <a:extLst>
              <a:ext uri="{FF2B5EF4-FFF2-40B4-BE49-F238E27FC236}">
                <a16:creationId xmlns:a16="http://schemas.microsoft.com/office/drawing/2014/main" id="{A96801E4-9E1A-4064-88CD-C6C9DC8727E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Activity – Part 1</a:t>
            </a:r>
          </a:p>
        </p:txBody>
      </p:sp>
      <p:sp>
        <p:nvSpPr>
          <p:cNvPr id="7" name="Rectangle 3">
            <a:extLst>
              <a:ext uri="{FF2B5EF4-FFF2-40B4-BE49-F238E27FC236}">
                <a16:creationId xmlns:a16="http://schemas.microsoft.com/office/drawing/2014/main" id="{CD22355A-D465-4CE2-B54A-3AB95ABDBBE1}"/>
              </a:ext>
            </a:extLst>
          </p:cNvPr>
          <p:cNvSpPr txBox="1">
            <a:spLocks noChangeArrowheads="1"/>
          </p:cNvSpPr>
          <p:nvPr/>
        </p:nvSpPr>
        <p:spPr>
          <a:xfrm>
            <a:off x="325157" y="1237128"/>
            <a:ext cx="7056719" cy="531607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457200" indent="-457200">
              <a:lnSpc>
                <a:spcPct val="90000"/>
              </a:lnSpc>
              <a:buFontTx/>
              <a:buAutoNum type="arabicParenR"/>
            </a:pPr>
            <a:r>
              <a:rPr lang="en-US" dirty="0">
                <a:latin typeface="Arial" panose="020B0604020202020204" pitchFamily="34" charset="0"/>
                <a:cs typeface="Arial" panose="020B0604020202020204" pitchFamily="34" charset="0"/>
              </a:rPr>
              <a:t>In the package explorer, navigate to the following package </a:t>
            </a:r>
            <a:r>
              <a:rPr lang="en-US" b="1" dirty="0">
                <a:latin typeface="Arial" panose="020B0604020202020204" pitchFamily="34" charset="0"/>
                <a:cs typeface="Arial" panose="020B0604020202020204" pitchFamily="34" charset="0"/>
              </a:rPr>
              <a:t>sef.module9.activity.</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Open the following class:</a:t>
            </a:r>
          </a:p>
          <a:p>
            <a:pPr marL="876300" lvl="1" indent="-600075">
              <a:lnSpc>
                <a:spcPct val="90000"/>
              </a:lnSpc>
            </a:pPr>
            <a:r>
              <a:rPr lang="en-US" b="1" dirty="0">
                <a:latin typeface="Arial" panose="020B0604020202020204" pitchFamily="34" charset="0"/>
                <a:cs typeface="Arial" panose="020B0604020202020204" pitchFamily="34" charset="0"/>
              </a:rPr>
              <a:t>	Person.java</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setters and getters for attributes.</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method to calculate BMI</a:t>
            </a:r>
          </a:p>
          <a:p>
            <a:pPr marL="457200" indent="-457200">
              <a:lnSpc>
                <a:spcPct val="90000"/>
              </a:lnSpc>
            </a:pPr>
            <a:endParaRPr lang="en-US" dirty="0">
              <a:latin typeface="Arial" panose="020B0604020202020204" pitchFamily="34" charset="0"/>
              <a:cs typeface="Arial" panose="020B0604020202020204" pitchFamily="34" charset="0"/>
            </a:endParaRPr>
          </a:p>
        </p:txBody>
      </p:sp>
      <p:sp>
        <p:nvSpPr>
          <p:cNvPr id="8" name="Slide Number Placeholder 4">
            <a:extLst>
              <a:ext uri="{FF2B5EF4-FFF2-40B4-BE49-F238E27FC236}">
                <a16:creationId xmlns:a16="http://schemas.microsoft.com/office/drawing/2014/main" id="{2A17FC0F-C721-4E76-98A5-BF5A7625E1CB}"/>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98990D1B-8B79-431E-9D71-9B51822617E0}" type="slidenum">
              <a:rPr lang="en-US" smtClean="0">
                <a:latin typeface="Arial" pitchFamily="34" charset="0"/>
              </a:rPr>
              <a:pPr/>
              <a:t>23</a:t>
            </a:fld>
            <a:endParaRPr lang="en-US">
              <a:latin typeface="Arial" pitchFamily="34" charset="0"/>
            </a:endParaRPr>
          </a:p>
        </p:txBody>
      </p:sp>
      <p:pic>
        <p:nvPicPr>
          <p:cNvPr id="9" name="Picture 8">
            <a:extLst>
              <a:ext uri="{FF2B5EF4-FFF2-40B4-BE49-F238E27FC236}">
                <a16:creationId xmlns:a16="http://schemas.microsoft.com/office/drawing/2014/main" id="{76543BF6-0752-423F-AEE6-3730BCA160B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26439"/>
            <a:ext cx="5549211" cy="4743450"/>
          </a:xfrm>
          <a:prstGeom prst="rect">
            <a:avLst/>
          </a:prstGeom>
        </p:spPr>
      </p:pic>
    </p:spTree>
    <p:extLst>
      <p:ext uri="{BB962C8B-B14F-4D97-AF65-F5344CB8AC3E}">
        <p14:creationId xmlns:p14="http://schemas.microsoft.com/office/powerpoint/2010/main" val="3482289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826933-6AD5-456E-A12B-A8DE803F0CA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7DA5B919-A483-408A-B935-3F8CF33689A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24</a:t>
            </a:fld>
            <a:endParaRPr lang="en-US" dirty="0"/>
          </a:p>
        </p:txBody>
      </p:sp>
      <p:sp>
        <p:nvSpPr>
          <p:cNvPr id="6" name="Rectangle 2">
            <a:extLst>
              <a:ext uri="{FF2B5EF4-FFF2-40B4-BE49-F238E27FC236}">
                <a16:creationId xmlns:a16="http://schemas.microsoft.com/office/drawing/2014/main" id="{11D2FEF1-A15F-460C-ABEF-092278EA9437}"/>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 Part 2</a:t>
            </a:r>
          </a:p>
        </p:txBody>
      </p:sp>
      <p:sp>
        <p:nvSpPr>
          <p:cNvPr id="7" name="Rectangle 3">
            <a:extLst>
              <a:ext uri="{FF2B5EF4-FFF2-40B4-BE49-F238E27FC236}">
                <a16:creationId xmlns:a16="http://schemas.microsoft.com/office/drawing/2014/main" id="{80324959-0846-4BA1-B21C-9B4A580BE502}"/>
              </a:ext>
            </a:extLst>
          </p:cNvPr>
          <p:cNvSpPr txBox="1">
            <a:spLocks noChangeArrowheads="1"/>
          </p:cNvSpPr>
          <p:nvPr/>
        </p:nvSpPr>
        <p:spPr>
          <a:xfrm>
            <a:off x="409585" y="1350470"/>
            <a:ext cx="6757698" cy="4337636"/>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457200" indent="-457200">
              <a:lnSpc>
                <a:spcPct val="90000"/>
              </a:lnSpc>
              <a:buFontTx/>
              <a:buAutoNum type="arabicParenR"/>
            </a:pPr>
            <a:r>
              <a:rPr lang="en-US">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the package explorer, navigate to the following package </a:t>
            </a:r>
            <a:r>
              <a:rPr lang="en-US" b="1" dirty="0">
                <a:latin typeface="Arial" panose="020B0604020202020204" pitchFamily="34" charset="0"/>
                <a:cs typeface="Arial" panose="020B0604020202020204" pitchFamily="34" charset="0"/>
              </a:rPr>
              <a:t>sef.module9.activity.</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JUnit Test Cases for </a:t>
            </a:r>
            <a:r>
              <a:rPr lang="en-US" b="1" dirty="0">
                <a:latin typeface="Arial" panose="020B0604020202020204" pitchFamily="34" charset="0"/>
                <a:cs typeface="Arial" panose="020B0604020202020204" pitchFamily="34" charset="0"/>
              </a:rPr>
              <a:t>PersonTest.java</a:t>
            </a:r>
            <a:r>
              <a:rPr lang="en-US" dirty="0">
                <a:latin typeface="Arial" panose="020B0604020202020204" pitchFamily="34" charset="0"/>
                <a:cs typeface="Arial" panose="020B0604020202020204" pitchFamily="34" charset="0"/>
              </a:rPr>
              <a:t>:</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set up and teardown</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unit tests for setters and getters</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Create unit test for </a:t>
            </a:r>
            <a:r>
              <a:rPr lang="en-US" dirty="0" err="1">
                <a:latin typeface="Arial" panose="020B0604020202020204" pitchFamily="34" charset="0"/>
                <a:cs typeface="Arial" panose="020B0604020202020204" pitchFamily="34" charset="0"/>
              </a:rPr>
              <a:t>getBMI</a:t>
            </a:r>
            <a:r>
              <a:rPr lang="en-US" dirty="0">
                <a:latin typeface="Arial" panose="020B0604020202020204" pitchFamily="34" charset="0"/>
                <a:cs typeface="Arial" panose="020B0604020202020204" pitchFamily="34" charset="0"/>
              </a:rPr>
              <a:t> method.</a:t>
            </a:r>
          </a:p>
          <a:p>
            <a:pPr marL="457200" indent="-457200">
              <a:lnSpc>
                <a:spcPct val="90000"/>
              </a:lnSpc>
              <a:buFontTx/>
              <a:buAutoNum type="arabicParenR"/>
            </a:pPr>
            <a:r>
              <a:rPr lang="en-US" dirty="0">
                <a:latin typeface="Arial" panose="020B0604020202020204" pitchFamily="34" charset="0"/>
                <a:cs typeface="Arial" panose="020B0604020202020204" pitchFamily="34" charset="0"/>
              </a:rPr>
              <a:t>If the JUnit test returns a red, check your code and keep working on it until you get a green bar.</a:t>
            </a:r>
          </a:p>
          <a:p>
            <a:pPr marL="457200" indent="-457200">
              <a:lnSpc>
                <a:spcPct val="90000"/>
              </a:lnSpc>
              <a:buFontTx/>
              <a:buAutoNum type="arabicParenR"/>
            </a:pPr>
            <a:endParaRPr lang="en-US" dirty="0">
              <a:latin typeface="Arial" panose="020B0604020202020204" pitchFamily="34" charset="0"/>
              <a:cs typeface="Arial" panose="020B0604020202020204" pitchFamily="34" charset="0"/>
            </a:endParaRPr>
          </a:p>
        </p:txBody>
      </p:sp>
      <p:sp>
        <p:nvSpPr>
          <p:cNvPr id="8" name="Slide Number Placeholder 5">
            <a:extLst>
              <a:ext uri="{FF2B5EF4-FFF2-40B4-BE49-F238E27FC236}">
                <a16:creationId xmlns:a16="http://schemas.microsoft.com/office/drawing/2014/main" id="{9D9EC302-F95E-477E-9CC7-573FEB322CDA}"/>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87188558-FA11-4FF8-B1DE-34A4CE84C048}" type="slidenum">
              <a:rPr lang="en-US" smtClean="0">
                <a:latin typeface="Arial" pitchFamily="34" charset="0"/>
              </a:rPr>
              <a:pPr/>
              <a:t>24</a:t>
            </a:fld>
            <a:endParaRPr lang="en-US">
              <a:latin typeface="Arial" pitchFamily="34" charset="0"/>
            </a:endParaRPr>
          </a:p>
        </p:txBody>
      </p:sp>
      <p:pic>
        <p:nvPicPr>
          <p:cNvPr id="9" name="Picture 8">
            <a:extLst>
              <a:ext uri="{FF2B5EF4-FFF2-40B4-BE49-F238E27FC236}">
                <a16:creationId xmlns:a16="http://schemas.microsoft.com/office/drawing/2014/main" id="{129D3D2A-2E50-4C6C-831B-69FC113780A0}"/>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96310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F6B3-408A-4DCD-B9A4-CE9CE6599C0B}"/>
              </a:ext>
            </a:extLst>
          </p:cNvPr>
          <p:cNvSpPr>
            <a:spLocks noGrp="1"/>
          </p:cNvSpPr>
          <p:nvPr>
            <p:ph type="title"/>
          </p:nvPr>
        </p:nvSpPr>
        <p:spPr>
          <a:xfrm>
            <a:off x="325914" y="2604711"/>
            <a:ext cx="7040753" cy="2221454"/>
          </a:xfrm>
        </p:spPr>
        <p:txBody>
          <a:bodyPr/>
          <a:lstStyle/>
          <a:p>
            <a:r>
              <a:rPr lang="en-US" dirty="0"/>
              <a:t>Questions and Comments</a:t>
            </a:r>
          </a:p>
        </p:txBody>
      </p:sp>
    </p:spTree>
    <p:extLst>
      <p:ext uri="{BB962C8B-B14F-4D97-AF65-F5344CB8AC3E}">
        <p14:creationId xmlns:p14="http://schemas.microsoft.com/office/powerpoint/2010/main" val="2666140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67091E0-3F7F-46B4-8C87-913F0D5B79F7}"/>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4DABCE76-580C-4CD2-92EB-D7E85D68994B}"/>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dirty="0"/>
          </a:p>
        </p:txBody>
      </p:sp>
      <p:sp>
        <p:nvSpPr>
          <p:cNvPr id="6" name="Rectangle 2">
            <a:extLst>
              <a:ext uri="{FF2B5EF4-FFF2-40B4-BE49-F238E27FC236}">
                <a16:creationId xmlns:a16="http://schemas.microsoft.com/office/drawing/2014/main" id="{24406D8D-9757-41AE-A7A4-104F0439E126}"/>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a:t>
            </a:r>
          </a:p>
        </p:txBody>
      </p:sp>
      <p:sp>
        <p:nvSpPr>
          <p:cNvPr id="7" name="Rectangle 3">
            <a:extLst>
              <a:ext uri="{FF2B5EF4-FFF2-40B4-BE49-F238E27FC236}">
                <a16:creationId xmlns:a16="http://schemas.microsoft.com/office/drawing/2014/main" id="{49117A5D-F845-4FEA-8EC0-99E3AD3DA486}"/>
              </a:ext>
            </a:extLst>
          </p:cNvPr>
          <p:cNvSpPr txBox="1">
            <a:spLocks noChangeArrowheads="1"/>
          </p:cNvSpPr>
          <p:nvPr/>
        </p:nvSpPr>
        <p:spPr>
          <a:xfrm>
            <a:off x="436880" y="1373457"/>
            <a:ext cx="7738932" cy="467855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 unit is the smallest testable part of an application. In Java, and other object-oriented languages, a unit is a method.</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Testing is a way of evaluating software, to determine if requirements and expectations are met, and to detect errors.</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Unit testing validates individual units of source code to check if they are working properly.</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Unit testing is usually done by the developer, during the building phase of the application.</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Although the nature of unit testing may have similarities with debugging, they must not be confused with each other.</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3E824B4-6489-4788-B8D7-7CA067199ABA}"/>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A686A305-47A8-4A16-B25B-62B41B69249B}" type="slidenum">
              <a:rPr lang="en-US" smtClean="0">
                <a:latin typeface="Arial" pitchFamily="34" charset="0"/>
              </a:rPr>
              <a:pPr/>
              <a:t>3</a:t>
            </a:fld>
            <a:endParaRPr lang="en-US">
              <a:latin typeface="Arial" pitchFamily="34" charset="0"/>
            </a:endParaRPr>
          </a:p>
        </p:txBody>
      </p:sp>
    </p:spTree>
    <p:extLst>
      <p:ext uri="{BB962C8B-B14F-4D97-AF65-F5344CB8AC3E}">
        <p14:creationId xmlns:p14="http://schemas.microsoft.com/office/powerpoint/2010/main" val="298603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F7DEC6-8C2E-4BFF-A3A4-1094DDE5400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1FA71993-D8D5-4258-98A4-7A663C655527}"/>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4</a:t>
            </a:fld>
            <a:endParaRPr lang="en-US" dirty="0"/>
          </a:p>
        </p:txBody>
      </p:sp>
      <p:sp>
        <p:nvSpPr>
          <p:cNvPr id="6" name="Rectangle 2">
            <a:extLst>
              <a:ext uri="{FF2B5EF4-FFF2-40B4-BE49-F238E27FC236}">
                <a16:creationId xmlns:a16="http://schemas.microsoft.com/office/drawing/2014/main" id="{87D8F3CE-11BA-4B02-BCDD-334570EA69EA}"/>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gn="ctr">
              <a:buFontTx/>
              <a:buNone/>
            </a:pPr>
            <a:r>
              <a:rPr lang="en-US"/>
              <a:t>Unit Testing in the V-Model</a:t>
            </a:r>
          </a:p>
        </p:txBody>
      </p:sp>
      <p:pic>
        <p:nvPicPr>
          <p:cNvPr id="7" name="Picture 3">
            <a:extLst>
              <a:ext uri="{FF2B5EF4-FFF2-40B4-BE49-F238E27FC236}">
                <a16:creationId xmlns:a16="http://schemas.microsoft.com/office/drawing/2014/main" id="{37183C61-9BA7-4B29-B06F-57604305D8B0}"/>
              </a:ext>
            </a:extLst>
          </p:cNvPr>
          <p:cNvPicPr>
            <a:picLocks noChangeAspect="1" noChangeArrowheads="1"/>
          </p:cNvPicPr>
          <p:nvPr/>
        </p:nvPicPr>
        <p:blipFill>
          <a:blip r:embed="rId3"/>
          <a:srcRect/>
          <a:stretch>
            <a:fillRect/>
          </a:stretch>
        </p:blipFill>
        <p:spPr bwMode="auto">
          <a:xfrm>
            <a:off x="1981200" y="1797050"/>
            <a:ext cx="8401050" cy="4451350"/>
          </a:xfrm>
          <a:prstGeom prst="rect">
            <a:avLst/>
          </a:prstGeom>
          <a:noFill/>
          <a:ln w="9525">
            <a:noFill/>
            <a:miter lim="800000"/>
            <a:headEnd/>
            <a:tailEnd/>
          </a:ln>
        </p:spPr>
      </p:pic>
      <p:sp>
        <p:nvSpPr>
          <p:cNvPr id="8" name="Rectangle 4">
            <a:extLst>
              <a:ext uri="{FF2B5EF4-FFF2-40B4-BE49-F238E27FC236}">
                <a16:creationId xmlns:a16="http://schemas.microsoft.com/office/drawing/2014/main" id="{6C588D4B-C230-4735-AEBD-00A3348A6773}"/>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9" name="Slide Number Placeholder 4">
            <a:extLst>
              <a:ext uri="{FF2B5EF4-FFF2-40B4-BE49-F238E27FC236}">
                <a16:creationId xmlns:a16="http://schemas.microsoft.com/office/drawing/2014/main" id="{3B2B98CE-D9B8-41AD-8C64-3C234A667CC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13987E25-FE72-4B56-A8E9-804CFF9C0F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122649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AFB366-94F7-42E4-B036-55586CC3E106}"/>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B86A7FA4-5B0C-4AEE-8046-61060829F3A4}"/>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dirty="0"/>
          </a:p>
        </p:txBody>
      </p:sp>
      <p:sp>
        <p:nvSpPr>
          <p:cNvPr id="6" name="Rectangle 2">
            <a:extLst>
              <a:ext uri="{FF2B5EF4-FFF2-40B4-BE49-F238E27FC236}">
                <a16:creationId xmlns:a16="http://schemas.microsoft.com/office/drawing/2014/main" id="{C9DEF5E1-7B70-49F1-A390-E20B03C75D43}"/>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dirty="0"/>
              <a:t>Purpose of Unit Testing</a:t>
            </a:r>
          </a:p>
          <a:p>
            <a:pPr marL="800100" lvl="1" indent="-342900">
              <a:buFont typeface="Wingdings" pitchFamily="2" charset="2"/>
              <a:buChar char="Ø"/>
            </a:pPr>
            <a:r>
              <a:rPr lang="en-US" dirty="0"/>
              <a:t>Ensures that code is consistent with the detailed design</a:t>
            </a:r>
          </a:p>
          <a:p>
            <a:pPr marL="800100" lvl="1" indent="-342900">
              <a:buFont typeface="Wingdings" pitchFamily="2" charset="2"/>
              <a:buChar char="Ø"/>
            </a:pPr>
            <a:r>
              <a:rPr lang="en-US" dirty="0"/>
              <a:t>Ensures that the program can execute normally</a:t>
            </a:r>
          </a:p>
          <a:p>
            <a:pPr marL="800100" lvl="1" indent="-342900">
              <a:buFont typeface="Wingdings" pitchFamily="2" charset="2"/>
              <a:buChar char="Ø"/>
            </a:pPr>
            <a:r>
              <a:rPr lang="en-US" dirty="0"/>
              <a:t>Early detection of bugs</a:t>
            </a:r>
          </a:p>
          <a:p>
            <a:pPr marL="800100" lvl="1" indent="-342900">
              <a:buFont typeface="Wingdings" pitchFamily="2" charset="2"/>
              <a:buChar char="Ø"/>
            </a:pPr>
            <a:r>
              <a:rPr lang="en-US" dirty="0"/>
              <a:t>Prepares for future test phases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Unit Test should cover all the method combinations</a:t>
            </a:r>
          </a:p>
        </p:txBody>
      </p:sp>
      <p:sp>
        <p:nvSpPr>
          <p:cNvPr id="7" name="Rectangle 3">
            <a:extLst>
              <a:ext uri="{FF2B5EF4-FFF2-40B4-BE49-F238E27FC236}">
                <a16:creationId xmlns:a16="http://schemas.microsoft.com/office/drawing/2014/main" id="{B692A571-1E22-417E-916A-E357BDDE05EB}"/>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C4219A50-E39C-4A54-B1F1-CB87E7D5716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10DE6E13-CFC4-4C6B-9AC3-991915553B5D}"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66164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D0168AB-6C6B-4F09-9EFE-D1FB5D73AAE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BCB10E31-F3B5-44F3-A5B4-21F4F85323A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6</a:t>
            </a:fld>
            <a:endParaRPr lang="en-US" dirty="0"/>
          </a:p>
        </p:txBody>
      </p:sp>
      <p:sp>
        <p:nvSpPr>
          <p:cNvPr id="6" name="Rectangle 2">
            <a:extLst>
              <a:ext uri="{FF2B5EF4-FFF2-40B4-BE49-F238E27FC236}">
                <a16:creationId xmlns:a16="http://schemas.microsoft.com/office/drawing/2014/main" id="{DAC46F55-F281-42CC-BD56-BCDCDC58A05F}"/>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a:t>Scope of Unit Testing</a:t>
            </a:r>
          </a:p>
          <a:p>
            <a:endParaRPr lang="en-US"/>
          </a:p>
          <a:p>
            <a:pPr marL="800100" lvl="1" indent="-342900">
              <a:buFont typeface="Wingdings" pitchFamily="2" charset="2"/>
              <a:buChar char="Ø"/>
            </a:pPr>
            <a:r>
              <a:rPr lang="en-US" sz="2200"/>
              <a:t>For newly generated/developed code</a:t>
            </a:r>
          </a:p>
          <a:p>
            <a:pPr lvl="2"/>
            <a:r>
              <a:rPr lang="en-US"/>
              <a:t>All units/components of the code</a:t>
            </a:r>
          </a:p>
          <a:p>
            <a:pPr lvl="2"/>
            <a:endParaRPr lang="en-US"/>
          </a:p>
          <a:p>
            <a:pPr marL="800100" lvl="1" indent="-342900">
              <a:buFont typeface="Wingdings" pitchFamily="2" charset="2"/>
              <a:buChar char="Ø"/>
            </a:pPr>
            <a:r>
              <a:rPr lang="en-US" sz="2200"/>
              <a:t>For changed/modified code</a:t>
            </a:r>
          </a:p>
          <a:p>
            <a:pPr lvl="2"/>
            <a:r>
              <a:rPr lang="en-US"/>
              <a:t>All the affected units/components of the code along with the units/components that were directly changed </a:t>
            </a:r>
          </a:p>
          <a:p>
            <a:endParaRPr lang="en-US" dirty="0"/>
          </a:p>
        </p:txBody>
      </p:sp>
      <p:sp>
        <p:nvSpPr>
          <p:cNvPr id="7" name="Rectangle 3">
            <a:extLst>
              <a:ext uri="{FF2B5EF4-FFF2-40B4-BE49-F238E27FC236}">
                <a16:creationId xmlns:a16="http://schemas.microsoft.com/office/drawing/2014/main" id="{1390BA44-48ED-40B6-A1A6-EFF8160E264B}"/>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483AE454-C9DC-41DA-89D7-CCA247A9088F}"/>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D39A8F13-F02C-4CFF-B507-EC787384B5C5}" type="slidenum">
              <a:rPr lang="en-US" smtClean="0">
                <a:latin typeface="Arial" pitchFamily="34" charset="0"/>
              </a:rPr>
              <a:pPr/>
              <a:t>6</a:t>
            </a:fld>
            <a:endParaRPr lang="en-US">
              <a:latin typeface="Arial" pitchFamily="34" charset="0"/>
            </a:endParaRPr>
          </a:p>
        </p:txBody>
      </p:sp>
    </p:spTree>
    <p:extLst>
      <p:ext uri="{BB962C8B-B14F-4D97-AF65-F5344CB8AC3E}">
        <p14:creationId xmlns:p14="http://schemas.microsoft.com/office/powerpoint/2010/main" val="1809587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79D7450-9292-48E2-8D14-610B0E8467CE}"/>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DDAB453C-5220-4D0C-B9ED-1F549B09B7F2}"/>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dirty="0"/>
          </a:p>
        </p:txBody>
      </p:sp>
      <p:sp>
        <p:nvSpPr>
          <p:cNvPr id="6" name="Rectangle 2">
            <a:extLst>
              <a:ext uri="{FF2B5EF4-FFF2-40B4-BE49-F238E27FC236}">
                <a16:creationId xmlns:a16="http://schemas.microsoft.com/office/drawing/2014/main" id="{E2C8F851-C74A-4617-ABC6-93905B7A8059}"/>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The technique usually used for unit testing is white-box testing.</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White-box testing is a testing strategy wherein the internal workings of a unit/component are studied to create test conditions.</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The test environment should be, as much as possible, similar to the real environment.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106BDBAA-1D0B-4E69-85A2-7A805563E7A6}"/>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9A1C416E-E018-41F4-BD38-FC52008DD680}"/>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134CA5BA-7B96-4640-AE91-942ACDFF9485}" type="slidenum">
              <a:rPr lang="en-US" smtClean="0">
                <a:latin typeface="Arial" pitchFamily="34" charset="0"/>
              </a:rPr>
              <a:pPr/>
              <a:t>7</a:t>
            </a:fld>
            <a:endParaRPr lang="en-US">
              <a:latin typeface="Arial" pitchFamily="34" charset="0"/>
            </a:endParaRPr>
          </a:p>
        </p:txBody>
      </p:sp>
    </p:spTree>
    <p:extLst>
      <p:ext uri="{BB962C8B-B14F-4D97-AF65-F5344CB8AC3E}">
        <p14:creationId xmlns:p14="http://schemas.microsoft.com/office/powerpoint/2010/main" val="224579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0ACD746-A9F0-4742-A50C-AC5D67A3321F}"/>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ECDA8CAD-1C24-4B0F-983D-AC414564530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dirty="0"/>
          </a:p>
        </p:txBody>
      </p:sp>
      <p:sp>
        <p:nvSpPr>
          <p:cNvPr id="6" name="Rectangle 2">
            <a:extLst>
              <a:ext uri="{FF2B5EF4-FFF2-40B4-BE49-F238E27FC236}">
                <a16:creationId xmlns:a16="http://schemas.microsoft.com/office/drawing/2014/main" id="{2C05A883-B4FF-4D8B-A90B-D1F4313CF43E}"/>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a:t>Benefits of Unit Testing</a:t>
            </a:r>
          </a:p>
          <a:p>
            <a:pPr marL="800100" lvl="1" indent="-342900">
              <a:buFont typeface="Wingdings" pitchFamily="2" charset="2"/>
              <a:buChar char="Ø"/>
            </a:pPr>
            <a:r>
              <a:rPr lang="en-US"/>
              <a:t>Facilitates Change</a:t>
            </a:r>
          </a:p>
          <a:p>
            <a:pPr marL="800100" lvl="1" indent="-342900">
              <a:buFont typeface="Wingdings" pitchFamily="2" charset="2"/>
              <a:buChar char="Ø"/>
            </a:pPr>
            <a:r>
              <a:rPr lang="en-US"/>
              <a:t>Simplifies Integration</a:t>
            </a:r>
          </a:p>
          <a:p>
            <a:pPr marL="800100" lvl="1" indent="-342900">
              <a:buFont typeface="Wingdings" pitchFamily="2" charset="2"/>
              <a:buChar char="Ø"/>
            </a:pPr>
            <a:r>
              <a:rPr lang="en-US"/>
              <a:t>Provides living documentation</a:t>
            </a:r>
          </a:p>
          <a:p>
            <a:pPr marL="800100" lvl="1" indent="-342900">
              <a:buFont typeface="Wingdings" pitchFamily="2" charset="2"/>
              <a:buChar char="Ø"/>
            </a:pPr>
            <a:r>
              <a:rPr lang="en-US"/>
              <a:t>Serves as a design</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Unit testing Phases </a:t>
            </a:r>
          </a:p>
          <a:p>
            <a:pPr marL="800100" lvl="1" indent="-342900">
              <a:buFont typeface="Wingdings" pitchFamily="2" charset="2"/>
              <a:buChar char="Ø"/>
            </a:pPr>
            <a:r>
              <a:rPr lang="en-US"/>
              <a:t>Detailed Design Phase</a:t>
            </a:r>
          </a:p>
          <a:p>
            <a:pPr marL="800100" lvl="1" indent="-342900">
              <a:buFont typeface="Wingdings" pitchFamily="2" charset="2"/>
              <a:buChar char="Ø"/>
            </a:pPr>
            <a:r>
              <a:rPr lang="en-US"/>
              <a:t>Coding Phase</a:t>
            </a:r>
          </a:p>
          <a:p>
            <a:pPr marL="800100" lvl="1" indent="-342900">
              <a:buFont typeface="Wingdings" pitchFamily="2" charset="2"/>
              <a:buChar char="Ø"/>
            </a:pPr>
            <a:r>
              <a:rPr lang="en-US"/>
              <a:t>Unit Test Phase</a:t>
            </a:r>
            <a:endParaRPr lang="en-US" dirty="0"/>
          </a:p>
        </p:txBody>
      </p:sp>
      <p:sp>
        <p:nvSpPr>
          <p:cNvPr id="7" name="Rectangle 3">
            <a:extLst>
              <a:ext uri="{FF2B5EF4-FFF2-40B4-BE49-F238E27FC236}">
                <a16:creationId xmlns:a16="http://schemas.microsoft.com/office/drawing/2014/main" id="{8AFDCCA3-9E79-4585-903C-6A2214ECF947}"/>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F01C3499-11CC-41F5-A793-0FE0300BD977}"/>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1D59C490-75FA-4EEE-B4F4-89B0EEEE8E0B}" type="slidenum">
              <a:rPr lang="en-US" smtClean="0">
                <a:latin typeface="Arial" pitchFamily="34" charset="0"/>
              </a:rPr>
              <a:pPr/>
              <a:t>8</a:t>
            </a:fld>
            <a:endParaRPr lang="en-US">
              <a:latin typeface="Arial" pitchFamily="34" charset="0"/>
            </a:endParaRPr>
          </a:p>
        </p:txBody>
      </p:sp>
    </p:spTree>
    <p:extLst>
      <p:ext uri="{BB962C8B-B14F-4D97-AF65-F5344CB8AC3E}">
        <p14:creationId xmlns:p14="http://schemas.microsoft.com/office/powerpoint/2010/main" val="41987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F85970-C9B6-4F33-9CC0-1EB0223D901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71F0645F-F629-4EFF-8614-DBA729A7897B}"/>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9</a:t>
            </a:fld>
            <a:endParaRPr lang="en-US" dirty="0"/>
          </a:p>
        </p:txBody>
      </p:sp>
      <p:sp>
        <p:nvSpPr>
          <p:cNvPr id="6" name="Rectangle 2">
            <a:extLst>
              <a:ext uri="{FF2B5EF4-FFF2-40B4-BE49-F238E27FC236}">
                <a16:creationId xmlns:a16="http://schemas.microsoft.com/office/drawing/2014/main" id="{5CBDACD1-C114-4A75-BC45-AE05AF9631E5}"/>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a:t>Unit Testing Deliverables</a:t>
            </a:r>
          </a:p>
          <a:p>
            <a:pPr marL="800100" lvl="1" indent="-342900">
              <a:buFont typeface="Wingdings" pitchFamily="2" charset="2"/>
              <a:buChar char="Ø"/>
            </a:pPr>
            <a:r>
              <a:rPr lang="en-US"/>
              <a:t>Test Conditions and Expected Results</a:t>
            </a:r>
          </a:p>
          <a:p>
            <a:pPr marL="800100" lvl="1" indent="-342900">
              <a:buFont typeface="Wingdings" pitchFamily="2" charset="2"/>
              <a:buChar char="Ø"/>
            </a:pPr>
            <a:r>
              <a:rPr lang="en-US"/>
              <a:t>Test Cycle Control Sheet</a:t>
            </a:r>
          </a:p>
          <a:p>
            <a:pPr marL="800100" lvl="1" indent="-342900">
              <a:buFont typeface="Wingdings" pitchFamily="2" charset="2"/>
              <a:buChar char="Ø"/>
            </a:pPr>
            <a:r>
              <a:rPr lang="en-US"/>
              <a:t>Test Data</a:t>
            </a:r>
          </a:p>
          <a:p>
            <a:pPr marL="800100" lvl="1" indent="-342900">
              <a:buFont typeface="Wingdings" pitchFamily="2" charset="2"/>
              <a:buChar char="Ø"/>
            </a:pPr>
            <a:r>
              <a:rPr lang="en-US"/>
              <a:t>Test Drivers / Media Programs Document</a:t>
            </a:r>
          </a:p>
          <a:p>
            <a:pPr marL="800100" lvl="1" indent="-342900">
              <a:buFont typeface="Wingdings" pitchFamily="2" charset="2"/>
              <a:buChar char="Ø"/>
            </a:pPr>
            <a:r>
              <a:rPr lang="en-US"/>
              <a:t>Test Environment Document</a:t>
            </a:r>
          </a:p>
          <a:p>
            <a:pPr marL="800100" lvl="1" indent="-342900"/>
            <a:endParaRPr lang="en-US"/>
          </a:p>
          <a:p>
            <a:pPr marL="342900" indent="-342900">
              <a:buFont typeface="Arial" panose="020B0604020202020204" pitchFamily="34" charset="0"/>
              <a:buChar char="•"/>
            </a:pPr>
            <a:endParaRPr lang="en-US" dirty="0"/>
          </a:p>
        </p:txBody>
      </p:sp>
      <p:sp>
        <p:nvSpPr>
          <p:cNvPr id="7" name="Rectangle 3">
            <a:extLst>
              <a:ext uri="{FF2B5EF4-FFF2-40B4-BE49-F238E27FC236}">
                <a16:creationId xmlns:a16="http://schemas.microsoft.com/office/drawing/2014/main" id="{8B28A6FA-E69A-40F3-8EAB-FF6349E52DE8}"/>
              </a:ext>
            </a:extLst>
          </p:cNvPr>
          <p:cNvSpPr txBox="1">
            <a:spLocks noChangeArrowheads="1"/>
          </p:cNvSpPr>
          <p:nvPr/>
        </p:nvSpPr>
        <p:spPr>
          <a:xfrm>
            <a:off x="1981200" y="196850"/>
            <a:ext cx="8401050" cy="914400"/>
          </a:xfrm>
          <a:prstGeom prst="rect">
            <a:avLst/>
          </a:prstGeom>
          <a:noFill/>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Unit Testing Concepts (cont.)</a:t>
            </a:r>
          </a:p>
        </p:txBody>
      </p:sp>
      <p:sp>
        <p:nvSpPr>
          <p:cNvPr id="8" name="Slide Number Placeholder 3">
            <a:extLst>
              <a:ext uri="{FF2B5EF4-FFF2-40B4-BE49-F238E27FC236}">
                <a16:creationId xmlns:a16="http://schemas.microsoft.com/office/drawing/2014/main" id="{84F94F18-1D2C-424A-96D1-C731792BABBE}"/>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latin typeface="Arial" pitchFamily="34" charset="0"/>
            </a:endParaRPr>
          </a:p>
          <a:p>
            <a:fld id="{59BA2CBA-9F44-495D-9ADF-39CB76C00C50}" type="slidenum">
              <a:rPr lang="en-US" smtClean="0">
                <a:latin typeface="Arial" pitchFamily="34" charset="0"/>
              </a:rPr>
              <a:pPr/>
              <a:t>9</a:t>
            </a:fld>
            <a:endParaRPr lang="en-US">
              <a:latin typeface="Arial" pitchFamily="34" charset="0"/>
            </a:endParaRPr>
          </a:p>
        </p:txBody>
      </p:sp>
    </p:spTree>
    <p:extLst>
      <p:ext uri="{BB962C8B-B14F-4D97-AF65-F5344CB8AC3E}">
        <p14:creationId xmlns:p14="http://schemas.microsoft.com/office/powerpoint/2010/main" val="31673180"/>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mment xmlns="542f6e5c-922c-45a4-8ebd-005ee712c0d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AC1097D87E0B439E22A4D2CE23160D" ma:contentTypeVersion="13" ma:contentTypeDescription="Create a new document." ma:contentTypeScope="" ma:versionID="a3789811ab42bc17860b6d6372c3688b">
  <xsd:schema xmlns:xsd="http://www.w3.org/2001/XMLSchema" xmlns:xs="http://www.w3.org/2001/XMLSchema" xmlns:p="http://schemas.microsoft.com/office/2006/metadata/properties" xmlns:ns2="542f6e5c-922c-45a4-8ebd-005ee712c0d5" xmlns:ns3="5f348696-cc4d-49a3-872b-20cf2395c533" targetNamespace="http://schemas.microsoft.com/office/2006/metadata/properties" ma:root="true" ma:fieldsID="213deff0eb23785fd2c045001763249f" ns2:_="" ns3:_="">
    <xsd:import namespace="542f6e5c-922c-45a4-8ebd-005ee712c0d5"/>
    <xsd:import namespace="5f348696-cc4d-49a3-872b-20cf2395c53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f6e5c-922c-45a4-8ebd-005ee712c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ment" ma:index="20"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48696-cc4d-49a3-872b-20cf2395c53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 ds:uri="542f6e5c-922c-45a4-8ebd-005ee712c0d5"/>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B1E87D36-0330-4D6F-B488-E3ED36D198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f6e5c-922c-45a4-8ebd-005ee712c0d5"/>
    <ds:schemaRef ds:uri="5f348696-cc4d-49a3-872b-20cf2395c5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Acc_TechnologyTemplate_Graphik_100820</Template>
  <TotalTime>313</TotalTime>
  <Words>2542</Words>
  <Application>Microsoft Office PowerPoint</Application>
  <PresentationFormat>Widescreen</PresentationFormat>
  <Paragraphs>403</Paragraphs>
  <Slides>25</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Calibri Light</vt:lpstr>
      <vt:lpstr>Courier New</vt:lpstr>
      <vt:lpstr>Graphik</vt:lpstr>
      <vt:lpstr>GT Sectra Fine</vt:lpstr>
      <vt:lpstr>System Font</vt:lpstr>
      <vt:lpstr>Wingdings</vt:lpstr>
      <vt:lpstr>Office Theme</vt:lpstr>
      <vt:lpstr>Custom Design</vt:lpstr>
      <vt:lpstr>Test Automation  Engineering Fundamentals: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Lorencs, Martins</dc:creator>
  <cp:lastModifiedBy>Mehta, Disha Kalpeshbhai</cp:lastModifiedBy>
  <cp:revision>13</cp:revision>
  <dcterms:created xsi:type="dcterms:W3CDTF">2021-02-14T16:55:03Z</dcterms:created>
  <dcterms:modified xsi:type="dcterms:W3CDTF">2022-07-27T22:08:38Z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0x010100CCAC1097D87E0B439E22A4D2CE23160D</vt:lpwstr>
  </property>
</Properties>
</file>